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5"/>
  </p:notesMasterIdLst>
  <p:handoutMasterIdLst>
    <p:handoutMasterId r:id="rId126"/>
  </p:handoutMasterIdLst>
  <p:sldIdLst>
    <p:sldId id="256" r:id="rId2"/>
    <p:sldId id="280" r:id="rId3"/>
    <p:sldId id="257" r:id="rId4"/>
    <p:sldId id="425" r:id="rId5"/>
    <p:sldId id="426" r:id="rId6"/>
    <p:sldId id="329" r:id="rId7"/>
    <p:sldId id="330" r:id="rId8"/>
    <p:sldId id="420" r:id="rId9"/>
    <p:sldId id="421" r:id="rId10"/>
    <p:sldId id="412" r:id="rId11"/>
    <p:sldId id="419" r:id="rId12"/>
    <p:sldId id="431" r:id="rId13"/>
    <p:sldId id="393" r:id="rId14"/>
    <p:sldId id="422" r:id="rId15"/>
    <p:sldId id="424" r:id="rId16"/>
    <p:sldId id="427" r:id="rId17"/>
    <p:sldId id="423" r:id="rId18"/>
    <p:sldId id="411" r:id="rId19"/>
    <p:sldId id="394" r:id="rId20"/>
    <p:sldId id="395" r:id="rId21"/>
    <p:sldId id="396" r:id="rId22"/>
    <p:sldId id="397" r:id="rId23"/>
    <p:sldId id="398" r:id="rId24"/>
    <p:sldId id="399" r:id="rId25"/>
    <p:sldId id="400" r:id="rId26"/>
    <p:sldId id="401" r:id="rId27"/>
    <p:sldId id="373" r:id="rId28"/>
    <p:sldId id="374" r:id="rId29"/>
    <p:sldId id="375" r:id="rId30"/>
    <p:sldId id="363" r:id="rId31"/>
    <p:sldId id="372" r:id="rId32"/>
    <p:sldId id="364" r:id="rId33"/>
    <p:sldId id="365" r:id="rId34"/>
    <p:sldId id="366" r:id="rId35"/>
    <p:sldId id="367" r:id="rId36"/>
    <p:sldId id="368" r:id="rId37"/>
    <p:sldId id="369" r:id="rId38"/>
    <p:sldId id="324" r:id="rId39"/>
    <p:sldId id="325" r:id="rId40"/>
    <p:sldId id="326" r:id="rId41"/>
    <p:sldId id="361" r:id="rId42"/>
    <p:sldId id="362" r:id="rId43"/>
    <p:sldId id="327" r:id="rId44"/>
    <p:sldId id="328" r:id="rId45"/>
    <p:sldId id="332" r:id="rId46"/>
    <p:sldId id="333" r:id="rId47"/>
    <p:sldId id="334" r:id="rId48"/>
    <p:sldId id="428" r:id="rId49"/>
    <p:sldId id="429" r:id="rId50"/>
    <p:sldId id="430" r:id="rId51"/>
    <p:sldId id="314" r:id="rId52"/>
    <p:sldId id="315" r:id="rId53"/>
    <p:sldId id="311" r:id="rId54"/>
    <p:sldId id="319" r:id="rId55"/>
    <p:sldId id="312" r:id="rId56"/>
    <p:sldId id="287" r:id="rId57"/>
    <p:sldId id="294" r:id="rId58"/>
    <p:sldId id="306" r:id="rId59"/>
    <p:sldId id="321" r:id="rId60"/>
    <p:sldId id="309" r:id="rId61"/>
    <p:sldId id="295" r:id="rId62"/>
    <p:sldId id="305" r:id="rId63"/>
    <p:sldId id="335" r:id="rId64"/>
    <p:sldId id="296" r:id="rId65"/>
    <p:sldId id="297" r:id="rId66"/>
    <p:sldId id="300" r:id="rId67"/>
    <p:sldId id="301" r:id="rId68"/>
    <p:sldId id="304" r:id="rId69"/>
    <p:sldId id="338" r:id="rId70"/>
    <p:sldId id="292" r:id="rId71"/>
    <p:sldId id="350" r:id="rId72"/>
    <p:sldId id="351" r:id="rId73"/>
    <p:sldId id="417" r:id="rId74"/>
    <p:sldId id="293" r:id="rId75"/>
    <p:sldId id="291" r:id="rId76"/>
    <p:sldId id="339" r:id="rId77"/>
    <p:sldId id="402" r:id="rId78"/>
    <p:sldId id="418" r:id="rId79"/>
    <p:sldId id="403" r:id="rId80"/>
    <p:sldId id="404" r:id="rId81"/>
    <p:sldId id="405" r:id="rId82"/>
    <p:sldId id="406" r:id="rId83"/>
    <p:sldId id="407" r:id="rId84"/>
    <p:sldId id="408" r:id="rId85"/>
    <p:sldId id="409" r:id="rId86"/>
    <p:sldId id="416" r:id="rId87"/>
    <p:sldId id="413" r:id="rId88"/>
    <p:sldId id="414" r:id="rId89"/>
    <p:sldId id="415" r:id="rId90"/>
    <p:sldId id="383" r:id="rId91"/>
    <p:sldId id="384" r:id="rId92"/>
    <p:sldId id="385" r:id="rId93"/>
    <p:sldId id="386" r:id="rId94"/>
    <p:sldId id="387" r:id="rId95"/>
    <p:sldId id="388" r:id="rId96"/>
    <p:sldId id="389" r:id="rId97"/>
    <p:sldId id="390" r:id="rId98"/>
    <p:sldId id="391" r:id="rId99"/>
    <p:sldId id="392" r:id="rId100"/>
    <p:sldId id="353" r:id="rId101"/>
    <p:sldId id="285" r:id="rId102"/>
    <p:sldId id="279" r:id="rId103"/>
    <p:sldId id="284" r:id="rId104"/>
    <p:sldId id="283" r:id="rId105"/>
    <p:sldId id="278" r:id="rId106"/>
    <p:sldId id="286" r:id="rId107"/>
    <p:sldId id="288" r:id="rId108"/>
    <p:sldId id="354" r:id="rId109"/>
    <p:sldId id="355" r:id="rId110"/>
    <p:sldId id="356" r:id="rId111"/>
    <p:sldId id="357" r:id="rId112"/>
    <p:sldId id="358" r:id="rId113"/>
    <p:sldId id="359" r:id="rId114"/>
    <p:sldId id="360" r:id="rId115"/>
    <p:sldId id="376" r:id="rId116"/>
    <p:sldId id="377" r:id="rId117"/>
    <p:sldId id="378" r:id="rId118"/>
    <p:sldId id="410" r:id="rId119"/>
    <p:sldId id="379" r:id="rId120"/>
    <p:sldId id="380" r:id="rId121"/>
    <p:sldId id="381" r:id="rId122"/>
    <p:sldId id="382" r:id="rId123"/>
    <p:sldId id="290" r:id="rId124"/>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4660"/>
  </p:normalViewPr>
  <p:slideViewPr>
    <p:cSldViewPr>
      <p:cViewPr>
        <p:scale>
          <a:sx n="75" d="100"/>
          <a:sy n="75" d="100"/>
        </p:scale>
        <p:origin x="-162" y="-3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3763" cy="46707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939466" y="1"/>
            <a:ext cx="3013763" cy="467071"/>
          </a:xfrm>
          <a:prstGeom prst="rect">
            <a:avLst/>
          </a:prstGeom>
        </p:spPr>
        <p:txBody>
          <a:bodyPr vert="horz" lIns="91440" tIns="45720" rIns="91440" bIns="45720" rtlCol="0"/>
          <a:lstStyle>
            <a:lvl1pPr algn="r">
              <a:defRPr sz="1200"/>
            </a:lvl1pPr>
          </a:lstStyle>
          <a:p>
            <a:r>
              <a:rPr lang="en-US"/>
              <a:t>6/4/2016</a:t>
            </a:r>
            <a:endParaRPr lang="en-IN"/>
          </a:p>
        </p:txBody>
      </p:sp>
      <p:sp>
        <p:nvSpPr>
          <p:cNvPr id="4" name="Footer Placeholder 3"/>
          <p:cNvSpPr>
            <a:spLocks noGrp="1"/>
          </p:cNvSpPr>
          <p:nvPr>
            <p:ph type="ftr" sz="quarter" idx="2"/>
          </p:nvPr>
        </p:nvSpPr>
        <p:spPr>
          <a:xfrm>
            <a:off x="0" y="8842029"/>
            <a:ext cx="3013763" cy="46707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939466" y="8842029"/>
            <a:ext cx="3013763" cy="467071"/>
          </a:xfrm>
          <a:prstGeom prst="rect">
            <a:avLst/>
          </a:prstGeom>
        </p:spPr>
        <p:txBody>
          <a:bodyPr vert="horz" lIns="91440" tIns="45720" rIns="91440" bIns="45720" rtlCol="0" anchor="b"/>
          <a:lstStyle>
            <a:lvl1pPr algn="r">
              <a:defRPr sz="1200"/>
            </a:lvl1pPr>
          </a:lstStyle>
          <a:p>
            <a:fld id="{55A1C161-596F-4E2A-8770-F9023D3FA368}" type="slidenum">
              <a:rPr lang="en-IN" smtClean="0"/>
              <a:pPr/>
              <a:t>‹#›</a:t>
            </a:fld>
            <a:endParaRPr lang="en-IN"/>
          </a:p>
        </p:txBody>
      </p:sp>
    </p:spTree>
    <p:extLst>
      <p:ext uri="{BB962C8B-B14F-4D97-AF65-F5344CB8AC3E}">
        <p14:creationId xmlns:p14="http://schemas.microsoft.com/office/powerpoint/2010/main" xmlns="" val="209972147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939466" y="0"/>
            <a:ext cx="3013763" cy="465455"/>
          </a:xfrm>
          <a:prstGeom prst="rect">
            <a:avLst/>
          </a:prstGeom>
        </p:spPr>
        <p:txBody>
          <a:bodyPr vert="horz" lIns="91440" tIns="45720" rIns="91440" bIns="45720" rtlCol="0"/>
          <a:lstStyle>
            <a:lvl1pPr algn="r">
              <a:defRPr sz="1200"/>
            </a:lvl1pPr>
          </a:lstStyle>
          <a:p>
            <a:r>
              <a:rPr lang="en-US"/>
              <a:t>6/4/2016</a:t>
            </a:r>
            <a:endParaRPr lang="en-IN"/>
          </a:p>
        </p:txBody>
      </p:sp>
      <p:sp>
        <p:nvSpPr>
          <p:cNvPr id="4" name="Slide Image Placeholder 3"/>
          <p:cNvSpPr>
            <a:spLocks noGrp="1" noRot="1" noChangeAspect="1"/>
          </p:cNvSpPr>
          <p:nvPr>
            <p:ph type="sldImg" idx="2"/>
          </p:nvPr>
        </p:nvSpPr>
        <p:spPr>
          <a:xfrm>
            <a:off x="1149350" y="698500"/>
            <a:ext cx="4656138" cy="3490913"/>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42030"/>
            <a:ext cx="3013763" cy="46545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939466" y="8842030"/>
            <a:ext cx="3013763" cy="465455"/>
          </a:xfrm>
          <a:prstGeom prst="rect">
            <a:avLst/>
          </a:prstGeom>
        </p:spPr>
        <p:txBody>
          <a:bodyPr vert="horz" lIns="91440" tIns="45720" rIns="91440" bIns="45720" rtlCol="0" anchor="b"/>
          <a:lstStyle>
            <a:lvl1pPr algn="r">
              <a:defRPr sz="1200"/>
            </a:lvl1pPr>
          </a:lstStyle>
          <a:p>
            <a:fld id="{D3B8758D-3C2F-4C41-83F8-7317055FC779}" type="slidenum">
              <a:rPr lang="en-IN" smtClean="0"/>
              <a:pPr/>
              <a:t>‹#›</a:t>
            </a:fld>
            <a:endParaRPr lang="en-IN"/>
          </a:p>
        </p:txBody>
      </p:sp>
    </p:spTree>
    <p:extLst>
      <p:ext uri="{BB962C8B-B14F-4D97-AF65-F5344CB8AC3E}">
        <p14:creationId xmlns:p14="http://schemas.microsoft.com/office/powerpoint/2010/main" xmlns="" val="243476507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B8758D-3C2F-4C41-83F8-7317055FC779}" type="slidenum">
              <a:rPr lang="en-IN" smtClean="0"/>
              <a:pPr/>
              <a:t>1</a:t>
            </a:fld>
            <a:endParaRPr lang="en-IN"/>
          </a:p>
        </p:txBody>
      </p:sp>
      <p:sp>
        <p:nvSpPr>
          <p:cNvPr id="5" name="Date Placeholder 4"/>
          <p:cNvSpPr>
            <a:spLocks noGrp="1"/>
          </p:cNvSpPr>
          <p:nvPr>
            <p:ph type="dt" idx="11"/>
          </p:nvPr>
        </p:nvSpPr>
        <p:spPr/>
        <p:txBody>
          <a:bodyPr/>
          <a:lstStyle/>
          <a:p>
            <a:r>
              <a:rPr lang="en-US"/>
              <a:t>6/4/2016</a:t>
            </a:r>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a:t>6/4/2016</a:t>
            </a:r>
            <a:endParaRPr lang="en-IN"/>
          </a:p>
        </p:txBody>
      </p:sp>
      <p:sp>
        <p:nvSpPr>
          <p:cNvPr id="5" name="Slide Number Placeholder 4"/>
          <p:cNvSpPr>
            <a:spLocks noGrp="1"/>
          </p:cNvSpPr>
          <p:nvPr>
            <p:ph type="sldNum" sz="quarter" idx="11"/>
          </p:nvPr>
        </p:nvSpPr>
        <p:spPr/>
        <p:txBody>
          <a:bodyPr/>
          <a:lstStyle/>
          <a:p>
            <a:fld id="{D3B8758D-3C2F-4C41-83F8-7317055FC779}" type="slidenum">
              <a:rPr lang="en-IN" smtClean="0"/>
              <a:pPr/>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B8758D-3C2F-4C41-83F8-7317055FC779}" type="slidenum">
              <a:rPr lang="en-IN" smtClean="0"/>
              <a:pPr/>
              <a:t>69</a:t>
            </a:fld>
            <a:endParaRPr lang="en-IN"/>
          </a:p>
        </p:txBody>
      </p:sp>
      <p:sp>
        <p:nvSpPr>
          <p:cNvPr id="5" name="Date Placeholder 4"/>
          <p:cNvSpPr>
            <a:spLocks noGrp="1"/>
          </p:cNvSpPr>
          <p:nvPr>
            <p:ph type="dt" idx="11"/>
          </p:nvPr>
        </p:nvSpPr>
        <p:spPr/>
        <p:txBody>
          <a:bodyPr/>
          <a:lstStyle/>
          <a:p>
            <a:r>
              <a:rPr lang="en-US"/>
              <a:t>6/4/2016</a:t>
            </a:r>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pPr/>
              <a:t>2/16/2026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2/16/2026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budget.bihar.gov.in/"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etvbharat.com/hindi/bihar/state/patna/expectations-from-bihar-budget-2022/bh20220211180504843"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hyperlink" Target="https://state.bihar.gov.in/cache/12/Budget/Budget/Revenue%20Expenditure%20Detail%20PART-I%202025-26.pdf" TargetMode="External"/><Relationship Id="rId3" Type="http://schemas.openxmlformats.org/officeDocument/2006/relationships/hyperlink" Target="https://state.bihar.gov.in/cache/12/Budget/Budget/Budget%20Brief%202025-26.pdf" TargetMode="External"/><Relationship Id="rId7" Type="http://schemas.openxmlformats.org/officeDocument/2006/relationships/hyperlink" Target="https://state.bihar.gov.in/cache/12/Budget/Budget/Budget%20Ka%20Saar%202025-26.pdf" TargetMode="External"/><Relationship Id="rId2" Type="http://schemas.openxmlformats.org/officeDocument/2006/relationships/hyperlink" Target="https://state.bihar.gov.in/cache/12/Budget/Budget/final.pdf" TargetMode="External"/><Relationship Id="rId1" Type="http://schemas.openxmlformats.org/officeDocument/2006/relationships/slideLayout" Target="../slideLayouts/slideLayout2.xml"/><Relationship Id="rId6" Type="http://schemas.openxmlformats.org/officeDocument/2006/relationships/hyperlink" Target="https://state.bihar.gov.in/cache/12/Budget/Budget/Demands%20For%20Grants%202025-26.pdf" TargetMode="External"/><Relationship Id="rId5" Type="http://schemas.openxmlformats.org/officeDocument/2006/relationships/hyperlink" Target="https://state.bihar.gov.in/cache/12/Budget/Budget/Annual%20Financial%20Statement%202025-26%20AFS%20Book.pdf" TargetMode="External"/><Relationship Id="rId4" Type="http://schemas.openxmlformats.org/officeDocument/2006/relationships/hyperlink" Target="https://state.bihar.gov.in/cache/12/Budget/Budget/Budget%20Highlights%202025-26.pdf"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state.bihar.gov.in/cache/12/Budget/Budget/Capital%20Expenditure%20Detail%202025-26.pdf" TargetMode="External"/><Relationship Id="rId2" Type="http://schemas.openxmlformats.org/officeDocument/2006/relationships/hyperlink" Target="https://state.bihar.gov.in/cache/12/Budget/Budget/Revenue%20Expenditure%20Detail%20PART2%202025_26.pdf" TargetMode="External"/><Relationship Id="rId1" Type="http://schemas.openxmlformats.org/officeDocument/2006/relationships/slideLayout" Target="../slideLayouts/slideLayout2.xml"/><Relationship Id="rId6" Type="http://schemas.openxmlformats.org/officeDocument/2006/relationships/hyperlink" Target="https://state.bihar.gov.in/cache/12/Budget/Budget/FRBM.pdf" TargetMode="External"/><Relationship Id="rId5" Type="http://schemas.openxmlformats.org/officeDocument/2006/relationships/hyperlink" Target="https://state.bihar.gov.in/cache/12/Budget/Budget/Explanatory%20Memorandum%202025-26.pdf" TargetMode="External"/><Relationship Id="rId4" Type="http://schemas.openxmlformats.org/officeDocument/2006/relationships/hyperlink" Target="https://state.bihar.gov.in/finance/SectionInformation.html?editForm&amp;rowId=7751"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state.bihar.gov.in/cache/12/Budget/Budget/" TargetMode="External"/><Relationship Id="rId2" Type="http://schemas.openxmlformats.org/officeDocument/2006/relationships/hyperlink" Target="https://state.bihar.gov.in/cache/12/Budget/Budget/Hindi.pdf" TargetMode="External"/><Relationship Id="rId1" Type="http://schemas.openxmlformats.org/officeDocument/2006/relationships/slideLayout" Target="../slideLayouts/slideLayout2.xml"/><Relationship Id="rId4" Type="http://schemas.openxmlformats.org/officeDocument/2006/relationships/hyperlink" Target="https://state.bihar.gov.in/cache/12/Budget/Budget/Lok%20Reen%20Thatha%20Gurante%20Loan%20Book%202025-26.pdf"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state.bihar.gov.in/cache/12/Budget/Budget/" TargetMode="External"/><Relationship Id="rId2" Type="http://schemas.openxmlformats.org/officeDocument/2006/relationships/hyperlink" Target="https://state.bihar.gov.in/cache/12/Budget/Budget/Hindi.pdf" TargetMode="External"/><Relationship Id="rId1" Type="http://schemas.openxmlformats.org/officeDocument/2006/relationships/slideLayout" Target="../slideLayouts/slideLayout2.xml"/><Relationship Id="rId4" Type="http://schemas.openxmlformats.org/officeDocument/2006/relationships/hyperlink" Target="https://state.bihar.gov.in/cache/12/Budget/Budget/Lok%20Reen%20Thatha%20Gurante%20Loan%20Book%202025-26.pdf"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www.google.com/search?sca_esv=d4cfef7d5aeed196&amp;rlz=1C1CHBF_enIN961IN961&amp;biw=1366&amp;bih=580&amp;q=%E0%A4%86%E0%A4%89%E0%A4%9F%E0%A4%95%E0%A4%AE+%E0%A4%AC%E0%A4%9C%E0%A4%9F+(Outcome+Budget)&amp;sa=X&amp;ved=2ahUKEwiYhJyjus6SAxWdR2wGHdgyD3YQxccNegQIERAB&amp;mstk=AUtExfARpujbI9V9r_AEfq5jZ9ZF_4aI7DnxRnD6n5ULie8ovqXVvEHGhHkTNU7pvnlIJQ8fnRI0QCf2mJJgL1Y-xGcpceIGAeMHBNK7O4-WfWnGsk0cZBsbXg5X_3u_EdLeuDc&amp;csui=3"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1295400"/>
            <a:ext cx="6400800" cy="4648200"/>
          </a:xfrm>
        </p:spPr>
        <p:txBody>
          <a:bodyPr>
            <a:normAutofit/>
          </a:bodyPr>
          <a:lstStyle/>
          <a:p>
            <a:pPr algn="ctr"/>
            <a:r>
              <a:rPr lang="en-US" sz="6600" dirty="0">
                <a:solidFill>
                  <a:schemeClr val="accent3"/>
                </a:solidFill>
              </a:rPr>
              <a:t>Welcome</a:t>
            </a:r>
          </a:p>
          <a:p>
            <a:pPr algn="ctr"/>
            <a:r>
              <a:rPr lang="en-US" sz="6600" dirty="0">
                <a:solidFill>
                  <a:srgbClr val="FFC000"/>
                </a:solidFill>
              </a:rPr>
              <a:t>At</a:t>
            </a:r>
          </a:p>
          <a:p>
            <a:pPr algn="ctr"/>
            <a:r>
              <a:rPr lang="en-US" sz="6600" dirty="0">
                <a:solidFill>
                  <a:srgbClr val="FF0000"/>
                </a:solidFill>
              </a:rPr>
              <a:t>BIPARD</a:t>
            </a:r>
          </a:p>
          <a:p>
            <a:pPr algn="ctr"/>
            <a:r>
              <a:rPr lang="en-US" sz="4800" dirty="0"/>
              <a:t>    </a:t>
            </a:r>
            <a:endParaRPr lang="en-IN" sz="4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Topic</a:t>
            </a:r>
          </a:p>
        </p:txBody>
      </p:sp>
      <p:sp>
        <p:nvSpPr>
          <p:cNvPr id="3" name="Content Placeholder 2"/>
          <p:cNvSpPr>
            <a:spLocks noGrp="1"/>
          </p:cNvSpPr>
          <p:nvPr>
            <p:ph idx="1"/>
          </p:nvPr>
        </p:nvSpPr>
        <p:spPr/>
        <p:txBody>
          <a:bodyPr>
            <a:normAutofit lnSpcReduction="10000"/>
          </a:bodyPr>
          <a:lstStyle/>
          <a:p>
            <a:pPr>
              <a:buNone/>
            </a:pPr>
            <a:r>
              <a:rPr lang="en-US" dirty="0"/>
              <a:t>          </a:t>
            </a:r>
            <a:r>
              <a:rPr lang="en-US" sz="9600" b="1" dirty="0" smtClean="0">
                <a:solidFill>
                  <a:srgbClr val="C00000"/>
                </a:solidFill>
              </a:rPr>
              <a:t>Budget </a:t>
            </a:r>
            <a:r>
              <a:rPr lang="en-US" sz="9600" b="1" dirty="0" err="1" smtClean="0">
                <a:solidFill>
                  <a:srgbClr val="C00000"/>
                </a:solidFill>
              </a:rPr>
              <a:t>prepration</a:t>
            </a:r>
            <a:endParaRPr lang="en-US" sz="9600" b="1" dirty="0" smtClean="0">
              <a:solidFill>
                <a:srgbClr val="C00000"/>
              </a:solidFill>
            </a:endParaRPr>
          </a:p>
          <a:p>
            <a:pPr>
              <a:buNone/>
            </a:pPr>
            <a:r>
              <a:rPr lang="en-US" sz="9600" dirty="0" smtClean="0"/>
              <a:t>     </a:t>
            </a:r>
            <a:r>
              <a:rPr lang="hi-IN" sz="9600" dirty="0" smtClean="0">
                <a:solidFill>
                  <a:schemeClr val="tx2"/>
                </a:solidFill>
              </a:rPr>
              <a:t>बजट</a:t>
            </a:r>
            <a:endParaRPr lang="en-US" sz="4000"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3624266"/>
          </a:xfrm>
        </p:spPr>
        <p:txBody>
          <a:bodyPr>
            <a:normAutofit fontScale="90000"/>
          </a:bodyPr>
          <a:lstStyle/>
          <a:p>
            <a:pPr lvl="0" algn="ctr"/>
            <a:r>
              <a:rPr lang="en-IN" dirty="0"/>
              <a:t/>
            </a:r>
            <a:br>
              <a:rPr lang="en-IN" dirty="0"/>
            </a:br>
            <a:r>
              <a:rPr lang="en-IN" dirty="0">
                <a:latin typeface="Times New Roman" pitchFamily="18" charset="0"/>
                <a:cs typeface="Times New Roman" pitchFamily="18" charset="0"/>
              </a:rPr>
              <a:t>By</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 </a:t>
            </a:r>
            <a:r>
              <a:rPr lang="en-IN" dirty="0" err="1">
                <a:solidFill>
                  <a:srgbClr val="FF0000"/>
                </a:solidFill>
                <a:latin typeface="Times New Roman" pitchFamily="18" charset="0"/>
                <a:cs typeface="Times New Roman" pitchFamily="18" charset="0"/>
              </a:rPr>
              <a:t>Binod</a:t>
            </a:r>
            <a:r>
              <a:rPr lang="en-IN" dirty="0">
                <a:solidFill>
                  <a:srgbClr val="FF0000"/>
                </a:solidFill>
                <a:latin typeface="Times New Roman" pitchFamily="18" charset="0"/>
                <a:cs typeface="Times New Roman" pitchFamily="18" charset="0"/>
              </a:rPr>
              <a:t> </a:t>
            </a:r>
            <a:r>
              <a:rPr lang="en-IN" dirty="0" err="1">
                <a:solidFill>
                  <a:srgbClr val="FF0000"/>
                </a:solidFill>
                <a:latin typeface="Times New Roman" pitchFamily="18" charset="0"/>
                <a:cs typeface="Times New Roman" pitchFamily="18" charset="0"/>
              </a:rPr>
              <a:t>kumar</a:t>
            </a:r>
            <a:r>
              <a:rPr lang="en-IN" dirty="0">
                <a:solidFill>
                  <a:srgbClr val="FF0000"/>
                </a:solidFill>
                <a:latin typeface="Times New Roman" pitchFamily="18" charset="0"/>
                <a:cs typeface="Times New Roman" pitchFamily="18" charset="0"/>
              </a:rPr>
              <a:t> </a:t>
            </a:r>
            <a:r>
              <a:rPr lang="en-IN" dirty="0" err="1">
                <a:solidFill>
                  <a:srgbClr val="FF0000"/>
                </a:solidFill>
                <a:latin typeface="Times New Roman" pitchFamily="18" charset="0"/>
                <a:cs typeface="Times New Roman" pitchFamily="18" charset="0"/>
              </a:rPr>
              <a:t>sinha</a:t>
            </a:r>
            <a:r>
              <a:rPr lang="en-IN" dirty="0">
                <a:solidFill>
                  <a:srgbClr val="FF0000"/>
                </a:solidFill>
                <a:latin typeface="Times New Roman" pitchFamily="18" charset="0"/>
                <a:cs typeface="Times New Roman" pitchFamily="18" charset="0"/>
              </a:rPr>
              <a:t/>
            </a:r>
            <a:br>
              <a:rPr lang="en-IN" dirty="0">
                <a:solidFill>
                  <a:srgbClr val="FF0000"/>
                </a:solidFill>
                <a:latin typeface="Times New Roman" pitchFamily="18" charset="0"/>
                <a:cs typeface="Times New Roman" pitchFamily="18" charset="0"/>
              </a:rPr>
            </a:br>
            <a:r>
              <a:rPr lang="en-IN" dirty="0">
                <a:solidFill>
                  <a:srgbClr val="FF0000"/>
                </a:solidFill>
                <a:latin typeface="Times New Roman" pitchFamily="18" charset="0"/>
                <a:cs typeface="Times New Roman" pitchFamily="18" charset="0"/>
              </a:rPr>
              <a:t>Sr. Audit officer (</a:t>
            </a:r>
            <a:r>
              <a:rPr lang="en-IN" dirty="0" err="1">
                <a:solidFill>
                  <a:srgbClr val="FF0000"/>
                </a:solidFill>
                <a:latin typeface="Times New Roman" pitchFamily="18" charset="0"/>
                <a:cs typeface="Times New Roman" pitchFamily="18" charset="0"/>
              </a:rPr>
              <a:t>Rtd</a:t>
            </a:r>
            <a:r>
              <a:rPr lang="en-IN" dirty="0">
                <a:latin typeface="Times New Roman" pitchFamily="18" charset="0"/>
                <a:cs typeface="Times New Roman" pitchFamily="18" charset="0"/>
              </a:rPr>
              <a:t>.),</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Member IPAI Bihar chapter</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O/o AG (Audit) </a:t>
            </a:r>
            <a:r>
              <a:rPr lang="en-IN" dirty="0" err="1">
                <a:latin typeface="Times New Roman" pitchFamily="18" charset="0"/>
                <a:cs typeface="Times New Roman" pitchFamily="18" charset="0"/>
              </a:rPr>
              <a:t>Bihar,Patna</a:t>
            </a:r>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78 and 79 of BFR</a:t>
            </a:r>
            <a:endParaRPr lang="en-US" dirty="0"/>
          </a:p>
        </p:txBody>
      </p:sp>
      <p:sp>
        <p:nvSpPr>
          <p:cNvPr id="3" name="Content Placeholder 2"/>
          <p:cNvSpPr>
            <a:spLocks noGrp="1"/>
          </p:cNvSpPr>
          <p:nvPr>
            <p:ph idx="1"/>
          </p:nvPr>
        </p:nvSpPr>
        <p:spPr/>
        <p:txBody>
          <a:bodyPr>
            <a:normAutofit fontScale="92500"/>
          </a:bodyPr>
          <a:lstStyle/>
          <a:p>
            <a:r>
              <a:rPr lang="en-US" dirty="0" smtClean="0">
                <a:solidFill>
                  <a:srgbClr val="0070C0"/>
                </a:solidFill>
              </a:rPr>
              <a:t>BFR </a:t>
            </a:r>
            <a:r>
              <a:rPr lang="hi-IN" dirty="0" smtClean="0">
                <a:solidFill>
                  <a:srgbClr val="0070C0"/>
                </a:solidFill>
              </a:rPr>
              <a:t>का रूल 78</a:t>
            </a:r>
            <a:r>
              <a:rPr lang="en-US" dirty="0" smtClean="0">
                <a:solidFill>
                  <a:srgbClr val="0070C0"/>
                </a:solidFill>
              </a:rPr>
              <a:t> ,BFR </a:t>
            </a:r>
            <a:r>
              <a:rPr lang="hi-IN" dirty="0" smtClean="0">
                <a:solidFill>
                  <a:srgbClr val="0070C0"/>
                </a:solidFill>
              </a:rPr>
              <a:t>का भारत के संविधान के आर्टिकल 202 के तहत अनुमानित रेवेन्यू और खर्च का स्टेटमेंट तैयार करने की ज़िम्मेदारी, जो हर साल लेजिस्लेचर के सामने रखा जाता है, साथ ही किसी भी सप्लीमेंट्री एस्टीमेट या एक्स्ट्रा ग्रांट की मांग की ज़िम्मेदारी फाइनेंस डिपार्टमेंट की होती है।</a:t>
            </a:r>
            <a:endParaRPr lang="en-US" dirty="0" smtClean="0">
              <a:solidFill>
                <a:srgbClr val="0070C0"/>
              </a:solidFill>
            </a:endParaRPr>
          </a:p>
          <a:p>
            <a:r>
              <a:rPr lang="hi-IN" dirty="0" smtClean="0">
                <a:solidFill>
                  <a:srgbClr val="C00000"/>
                </a:solidFill>
              </a:rPr>
              <a:t>जिस मटीरियल पर ऐसे एस्टिमेट आधारित होते हैं, वह डिपार्टमेंट संबंधित डिपार्टमेंट से लेता है, जो खुद मटीरियल के सही होने के लिए ज़िम्मेदार होते हैं। हालांकि, अकाउंटेंट जनरल बजट एस्टिमेट तैयार करने में ऐसी मदद देने के लिए ज़िम्मेदार है, जो देने की स्थिति में है, और इसके बारे में कोई भी राय या सलाह देने के लिए जो सरकार को </a:t>
            </a:r>
            <a:r>
              <a:rPr lang="hi-IN" dirty="0" smtClean="0">
                <a:solidFill>
                  <a:srgbClr val="0070C0"/>
                </a:solidFill>
              </a:rPr>
              <a:t>चाहिए हो</a:t>
            </a:r>
            <a:endParaRPr lang="en-US" dirty="0">
              <a:solidFill>
                <a:srgbClr val="0070C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डिपार्टमेंट के हेड और दूसरे सबऑर्डिनेट ऑथराइज़्ड लोग फाइनेंस डिपार्टमेंट द्वारा तय तारीख पर सही डिटेल्ड एस्टिमेट समय पर जमा करने के लिए ज़िम्मेदार हैं।</a:t>
            </a:r>
            <a:endParaRPr lang="en-US" dirty="0" smtClean="0"/>
          </a:p>
          <a:p>
            <a:r>
              <a:rPr lang="en-US" dirty="0" smtClean="0"/>
              <a:t>BFR </a:t>
            </a:r>
            <a:r>
              <a:rPr lang="hi-IN" dirty="0" smtClean="0"/>
              <a:t>का रूल 78</a:t>
            </a:r>
            <a:r>
              <a:rPr lang="en-US" dirty="0" smtClean="0"/>
              <a:t>BFR </a:t>
            </a:r>
            <a:r>
              <a:rPr lang="hi-IN" dirty="0" smtClean="0"/>
              <a:t>का रूल 79 बजट एस्टिमेट तैयार करने के प्रोसेस को रेगुलेट करने वाले डिटेल्ड रूल्स बिहार बजट मैनुअल में हैं, जो अलग से पब्लिश होता है। खर्च पर कंट्रोल या री-एप्रोप्रिएशन की मंज़ूरी के रूल इन रूल्स के चैप्टर 16 में मिलेंगे।</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357166"/>
            <a:ext cx="8229600" cy="1143000"/>
          </a:xfrm>
        </p:spPr>
        <p:txBody>
          <a:bodyPr>
            <a:normAutofit fontScale="90000"/>
          </a:bodyPr>
          <a:lstStyle/>
          <a:p>
            <a:r>
              <a:rPr lang="en-US" sz="4000" dirty="0" smtClean="0">
                <a:solidFill>
                  <a:schemeClr val="accent2"/>
                </a:solidFill>
              </a:rPr>
              <a:t>            </a:t>
            </a:r>
            <a:br>
              <a:rPr lang="en-US" sz="4000" dirty="0" smtClean="0">
                <a:solidFill>
                  <a:schemeClr val="accent2"/>
                </a:solidFill>
              </a:rPr>
            </a:br>
            <a:r>
              <a:rPr lang="en-US" sz="4000" dirty="0" smtClean="0">
                <a:solidFill>
                  <a:schemeClr val="accent2"/>
                </a:solidFill>
              </a:rPr>
              <a:t/>
            </a:r>
            <a:br>
              <a:rPr lang="en-US" sz="4000" dirty="0" smtClean="0">
                <a:solidFill>
                  <a:schemeClr val="accent2"/>
                </a:solidFill>
              </a:rPr>
            </a:br>
            <a:r>
              <a:rPr lang="en-US" sz="4000" dirty="0" smtClean="0">
                <a:solidFill>
                  <a:schemeClr val="accent2"/>
                </a:solidFill>
              </a:rPr>
              <a:t>             </a:t>
            </a:r>
            <a:r>
              <a:rPr lang="hi-IN" sz="4000" dirty="0" smtClean="0">
                <a:solidFill>
                  <a:srgbClr val="C00000"/>
                </a:solidFill>
              </a:rPr>
              <a:t>बजट अवधारणाएँ</a:t>
            </a:r>
            <a:r>
              <a:rPr lang="en-US" dirty="0" smtClean="0">
                <a:solidFill>
                  <a:schemeClr val="accent2"/>
                </a:solidFill>
              </a:rPr>
              <a:t/>
            </a:r>
            <a:br>
              <a:rPr lang="en-US" dirty="0" smtClean="0">
                <a:solidFill>
                  <a:schemeClr val="accent2"/>
                </a:solidFill>
              </a:rPr>
            </a:br>
            <a:endParaRPr lang="en-US" dirty="0"/>
          </a:p>
        </p:txBody>
      </p:sp>
      <p:sp>
        <p:nvSpPr>
          <p:cNvPr id="3" name="Content Placeholder 2"/>
          <p:cNvSpPr>
            <a:spLocks noGrp="1"/>
          </p:cNvSpPr>
          <p:nvPr>
            <p:ph idx="1"/>
          </p:nvPr>
        </p:nvSpPr>
        <p:spPr/>
        <p:txBody>
          <a:bodyPr/>
          <a:lstStyle/>
          <a:p>
            <a:r>
              <a:rPr lang="hi-IN" dirty="0" smtClean="0">
                <a:solidFill>
                  <a:schemeClr val="accent1"/>
                </a:solidFill>
              </a:rPr>
              <a:t>बजट एक वित्तीय खाका के रूप में कार्य करता है, </a:t>
            </a:r>
            <a:endParaRPr lang="en-US" dirty="0" smtClean="0">
              <a:solidFill>
                <a:schemeClr val="accent1"/>
              </a:solidFill>
            </a:endParaRPr>
          </a:p>
          <a:p>
            <a:r>
              <a:rPr lang="hi-IN" dirty="0" smtClean="0">
                <a:solidFill>
                  <a:srgbClr val="C00000"/>
                </a:solidFill>
              </a:rPr>
              <a:t>बजट को हिंदी में "अनुमानित खर्च" कहा जाता है। यह एक वित्तीय योजना है जिसमें एक निश्चित अवधि के लिए अनुमानित आय और व्यय का विवरण होता है।</a:t>
            </a:r>
            <a:endParaRPr lang="en-US" dirty="0" smtClean="0">
              <a:solidFill>
                <a:srgbClr val="C00000"/>
              </a:solidFill>
            </a:endParaRPr>
          </a:p>
          <a:p>
            <a:r>
              <a:rPr lang="hi-IN" dirty="0" smtClean="0">
                <a:solidFill>
                  <a:schemeClr val="accent2"/>
                </a:solidFill>
              </a:rPr>
              <a:t>बजट अवधारणाएँ</a:t>
            </a:r>
            <a:endParaRPr lang="en-US" dirty="0" smtClean="0">
              <a:solidFill>
                <a:schemeClr val="accent2"/>
              </a:solidFill>
            </a:endParaRPr>
          </a:p>
          <a:p>
            <a:pPr>
              <a:buNone/>
            </a:pPr>
            <a:r>
              <a:rPr lang="en-US" dirty="0" smtClean="0">
                <a:solidFill>
                  <a:schemeClr val="accent2"/>
                </a:solidFill>
              </a:rPr>
              <a:t> </a:t>
            </a:r>
            <a:r>
              <a:rPr lang="hi-IN" dirty="0" smtClean="0">
                <a:solidFill>
                  <a:schemeClr val="accent2"/>
                </a:solidFill>
              </a:rPr>
              <a:t>बजट एक विस्तृत, परिचालन प्रबंधन योजना या अनुसूची है जो संगठन की वित्तीय अपेक्षाओं को संप्रेषित करती है। इसे आय और व्यय के संदर्भ में बताया जाता है। </a:t>
            </a:r>
            <a:endParaRPr lang="en-US" dirty="0" smtClean="0">
              <a:solidFill>
                <a:schemeClr val="accent2"/>
              </a:solidFill>
            </a:endParaRPr>
          </a:p>
          <a:p>
            <a:endParaRPr lang="en-US" dirty="0" smtClean="0">
              <a:solidFill>
                <a:srgbClr val="C00000"/>
              </a:solidFill>
            </a:endParaRPr>
          </a:p>
          <a:p>
            <a:endParaRPr lang="en-US" dirty="0">
              <a:solidFill>
                <a:schemeClr val="accent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364"/>
            <a:ext cx="8229600" cy="1143000"/>
          </a:xfrm>
        </p:spPr>
        <p:txBody>
          <a:bodyPr/>
          <a:lstStyle/>
          <a:p>
            <a:endParaRPr lang="en-US"/>
          </a:p>
        </p:txBody>
      </p:sp>
      <p:sp>
        <p:nvSpPr>
          <p:cNvPr id="3" name="Content Placeholder 2"/>
          <p:cNvSpPr>
            <a:spLocks noGrp="1"/>
          </p:cNvSpPr>
          <p:nvPr>
            <p:ph idx="1"/>
          </p:nvPr>
        </p:nvSpPr>
        <p:spPr/>
        <p:txBody>
          <a:bodyPr/>
          <a:lstStyle/>
          <a:p>
            <a:r>
              <a:rPr lang="hi-IN" dirty="0" smtClean="0">
                <a:solidFill>
                  <a:srgbClr val="0070C0"/>
                </a:solidFill>
              </a:rPr>
              <a:t>बजट शब्द फ्रेंच शब्द "बूजेट" (</a:t>
            </a:r>
            <a:r>
              <a:rPr lang="en-US" dirty="0" err="1" smtClean="0">
                <a:solidFill>
                  <a:srgbClr val="0070C0"/>
                </a:solidFill>
              </a:rPr>
              <a:t>Bougette</a:t>
            </a:r>
            <a:r>
              <a:rPr lang="en-US" dirty="0" smtClean="0">
                <a:solidFill>
                  <a:srgbClr val="0070C0"/>
                </a:solidFill>
              </a:rPr>
              <a:t>) </a:t>
            </a:r>
            <a:r>
              <a:rPr lang="hi-IN" dirty="0" smtClean="0">
                <a:solidFill>
                  <a:srgbClr val="0070C0"/>
                </a:solidFill>
              </a:rPr>
              <a:t>से आया है जिसका अर्थ है छोटा थैला या बैग।भारतीय संविधान में बजट शब्द का उल्लेख नहीं है, बल्कि भारतीय संविधान में ' </a:t>
            </a:r>
            <a:r>
              <a:rPr lang="hi-IN" dirty="0" smtClean="0">
                <a:solidFill>
                  <a:srgbClr val="C00000"/>
                </a:solidFill>
              </a:rPr>
              <a:t>वार्षिक वित्तीय विवरण' </a:t>
            </a:r>
            <a:r>
              <a:rPr lang="hi-IN" dirty="0" smtClean="0">
                <a:solidFill>
                  <a:srgbClr val="0070C0"/>
                </a:solidFill>
              </a:rPr>
              <a:t>नाम से केंद्रीय बजट दर्ज है. बजट किसी भी वित्तीय वर्ष में होने वाले आय और व्यय का दस्तावेज हैं.</a:t>
            </a:r>
            <a:endParaRPr lang="en-US" dirty="0">
              <a:solidFill>
                <a:srgbClr val="0070C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00B050"/>
                </a:solidFill>
              </a:rPr>
              <a:t>बजट बनाने के नियम​​ इस प्रक्रिया का परिणाम प्रस्तावित बजट होता है, </a:t>
            </a:r>
            <a:endParaRPr lang="en-US" dirty="0" smtClean="0">
              <a:solidFill>
                <a:srgbClr val="00B050"/>
              </a:solidFill>
            </a:endParaRPr>
          </a:p>
          <a:p>
            <a:r>
              <a:rPr lang="hi-IN" dirty="0" smtClean="0">
                <a:solidFill>
                  <a:srgbClr val="C00000"/>
                </a:solidFill>
              </a:rPr>
              <a:t>जो आगामी वित्तीय वर्ष के लिए सरकार की योजना को बताता है. </a:t>
            </a:r>
            <a:endParaRPr lang="en-US" dirty="0" smtClean="0">
              <a:solidFill>
                <a:srgbClr val="C00000"/>
              </a:solidFill>
            </a:endParaRPr>
          </a:p>
          <a:p>
            <a:r>
              <a:rPr lang="hi-IN" dirty="0" smtClean="0"/>
              <a:t>इसके साथ ही इससे सरकार की प्राथमिकताओं और प्रतिबद्धताओं का विवरण भी मिलता है.</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solidFill>
                  <a:srgbClr val="C00000"/>
                </a:solidFill>
              </a:rPr>
              <a:t>वित्त विभाग, बिहार सरकार</a:t>
            </a:r>
            <a:r>
              <a:rPr lang="hi-IN" dirty="0" smtClean="0"/>
              <a:t>, </a:t>
            </a:r>
            <a:r>
              <a:rPr lang="hi-IN" dirty="0" smtClean="0">
                <a:solidFill>
                  <a:schemeClr val="accent1"/>
                </a:solidFill>
              </a:rPr>
              <a:t>राज्य के आर्थिक और वित्तीय प्रशासन का प्रमुख संस्थान है। यह विभाग राज्य की वित्तीय नीतियों के निर्धारण, बजट निर्माण, राजस्व संग्रहण, व्यय प्रबंधन</a:t>
            </a:r>
            <a:endParaRPr lang="en-US" dirty="0" smtClean="0">
              <a:solidFill>
                <a:schemeClr val="accent1"/>
              </a:solidFill>
            </a:endParaRPr>
          </a:p>
          <a:p>
            <a:r>
              <a:rPr lang="hi-IN" b="1" dirty="0" smtClean="0">
                <a:solidFill>
                  <a:schemeClr val="accent6"/>
                </a:solidFill>
              </a:rPr>
              <a:t>वित्तीय नियोजन:</a:t>
            </a:r>
            <a:endParaRPr lang="hi-IN" dirty="0" smtClean="0">
              <a:solidFill>
                <a:schemeClr val="accent6"/>
              </a:solidFill>
            </a:endParaRPr>
          </a:p>
          <a:p>
            <a:r>
              <a:rPr lang="hi-IN" dirty="0" smtClean="0">
                <a:solidFill>
                  <a:srgbClr val="C00000"/>
                </a:solidFill>
              </a:rPr>
              <a:t>बजट बनाने से आय और व्यय का अनुमान लगता है, जिससे आप वित्तीय भविष्य की योजना बना सकते हैं</a:t>
            </a:r>
            <a:endParaRPr lang="en-US" dirty="0">
              <a:solidFill>
                <a:srgbClr val="C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Sector  </a:t>
            </a:r>
            <a:endParaRPr lang="en-US" dirty="0"/>
          </a:p>
        </p:txBody>
      </p:sp>
      <p:sp>
        <p:nvSpPr>
          <p:cNvPr id="3" name="Content Placeholder 2"/>
          <p:cNvSpPr>
            <a:spLocks noGrp="1"/>
          </p:cNvSpPr>
          <p:nvPr>
            <p:ph idx="1"/>
          </p:nvPr>
        </p:nvSpPr>
        <p:spPr/>
        <p:txBody>
          <a:bodyPr>
            <a:normAutofit fontScale="25000" lnSpcReduction="20000"/>
          </a:bodyPr>
          <a:lstStyle/>
          <a:p>
            <a:r>
              <a:rPr lang="hi-IN" sz="12800" dirty="0" smtClean="0">
                <a:solidFill>
                  <a:srgbClr val="00B0F0"/>
                </a:solidFill>
              </a:rPr>
              <a:t>आर्थिक क्षेत्र,</a:t>
            </a:r>
            <a:r>
              <a:rPr lang="en-US" sz="12800" dirty="0" smtClean="0">
                <a:solidFill>
                  <a:srgbClr val="00B0F0"/>
                </a:solidFill>
              </a:rPr>
              <a:t> ( Economy sector)</a:t>
            </a:r>
          </a:p>
          <a:p>
            <a:endParaRPr lang="en-US" sz="9800" dirty="0" smtClean="0">
              <a:solidFill>
                <a:srgbClr val="00B0F0"/>
              </a:solidFill>
            </a:endParaRPr>
          </a:p>
          <a:p>
            <a:r>
              <a:rPr lang="hi-IN" sz="9800" dirty="0" smtClean="0"/>
              <a:t> </a:t>
            </a:r>
            <a:r>
              <a:rPr lang="en-US" sz="9800" dirty="0" smtClean="0"/>
              <a:t>              </a:t>
            </a:r>
            <a:r>
              <a:rPr lang="hi-IN" sz="12800" dirty="0" smtClean="0">
                <a:solidFill>
                  <a:srgbClr val="00B050"/>
                </a:solidFill>
              </a:rPr>
              <a:t>सामाजिक क्षेत्र, </a:t>
            </a:r>
            <a:r>
              <a:rPr lang="en-US" sz="12800" dirty="0" smtClean="0">
                <a:solidFill>
                  <a:srgbClr val="00B050"/>
                </a:solidFill>
              </a:rPr>
              <a:t> ( Social sector </a:t>
            </a:r>
            <a:r>
              <a:rPr lang="en-US" sz="9800" dirty="0" smtClean="0">
                <a:solidFill>
                  <a:srgbClr val="00B050"/>
                </a:solidFill>
              </a:rPr>
              <a:t>)</a:t>
            </a:r>
          </a:p>
          <a:p>
            <a:endParaRPr lang="en-US" sz="9800" dirty="0" smtClean="0">
              <a:solidFill>
                <a:srgbClr val="00B050"/>
              </a:solidFill>
            </a:endParaRPr>
          </a:p>
          <a:p>
            <a:r>
              <a:rPr lang="en-US" sz="9800" dirty="0" smtClean="0">
                <a:solidFill>
                  <a:srgbClr val="C00000"/>
                </a:solidFill>
              </a:rPr>
              <a:t>      </a:t>
            </a:r>
            <a:r>
              <a:rPr lang="hi-IN" sz="12800" dirty="0" smtClean="0">
                <a:solidFill>
                  <a:srgbClr val="C00000"/>
                </a:solidFill>
              </a:rPr>
              <a:t>राजस्व क्षेत्र, </a:t>
            </a:r>
            <a:r>
              <a:rPr lang="en-US" sz="12800" dirty="0" smtClean="0">
                <a:solidFill>
                  <a:srgbClr val="C00000"/>
                </a:solidFill>
              </a:rPr>
              <a:t> (Revenue sector )</a:t>
            </a:r>
          </a:p>
          <a:p>
            <a:endParaRPr lang="en-US" sz="9800" dirty="0" smtClean="0">
              <a:solidFill>
                <a:srgbClr val="00B050"/>
              </a:solidFill>
            </a:endParaRPr>
          </a:p>
          <a:p>
            <a:pPr>
              <a:buNone/>
            </a:pPr>
            <a:endParaRPr lang="en-US" sz="9800" dirty="0" smtClean="0">
              <a:solidFill>
                <a:srgbClr val="00B050"/>
              </a:solidFill>
            </a:endParaRPr>
          </a:p>
          <a:p>
            <a:endParaRPr lang="en-US" sz="9800" dirty="0" smtClean="0">
              <a:solidFill>
                <a:srgbClr val="00B050"/>
              </a:solidFill>
            </a:endParaRPr>
          </a:p>
          <a:p>
            <a:r>
              <a:rPr lang="en-US" sz="12800" dirty="0" smtClean="0">
                <a:solidFill>
                  <a:srgbClr val="7030A0"/>
                </a:solidFill>
              </a:rPr>
              <a:t>            </a:t>
            </a:r>
            <a:r>
              <a:rPr lang="hi-IN" sz="12800" dirty="0" smtClean="0">
                <a:solidFill>
                  <a:srgbClr val="7030A0"/>
                </a:solidFill>
              </a:rPr>
              <a:t>सामान्य क्षेत्र</a:t>
            </a:r>
            <a:r>
              <a:rPr lang="en-US" sz="12800" dirty="0" smtClean="0">
                <a:solidFill>
                  <a:srgbClr val="7030A0"/>
                </a:solidFill>
              </a:rPr>
              <a:t> ( General Sector )</a:t>
            </a:r>
          </a:p>
          <a:p>
            <a:endParaRPr lang="en-US" dirty="0" smtClean="0"/>
          </a:p>
          <a:p>
            <a:endParaRPr lang="en-US" dirty="0" smtClean="0">
              <a:solidFill>
                <a:srgbClr val="C00000"/>
              </a:solidFill>
            </a:endParaRPr>
          </a:p>
          <a:p>
            <a:r>
              <a:rPr lang="en-US" dirty="0" smtClean="0">
                <a:solidFill>
                  <a:srgbClr val="7030A0"/>
                </a:solidFill>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sz="3600" dirty="0" smtClean="0">
                <a:solidFill>
                  <a:srgbClr val="C00000"/>
                </a:solidFill>
              </a:rPr>
              <a:t>योजना, </a:t>
            </a:r>
            <a:r>
              <a:rPr lang="en-US" sz="3600" dirty="0" smtClean="0">
                <a:solidFill>
                  <a:srgbClr val="C00000"/>
                </a:solidFill>
              </a:rPr>
              <a:t> (</a:t>
            </a:r>
            <a:r>
              <a:rPr lang="hi-IN" sz="3600" dirty="0" smtClean="0">
                <a:solidFill>
                  <a:srgbClr val="002060"/>
                </a:solidFill>
              </a:rPr>
              <a:t>पूंजीगत व्यय</a:t>
            </a:r>
            <a:r>
              <a:rPr lang="en-US" sz="3600" dirty="0" smtClean="0">
                <a:solidFill>
                  <a:srgbClr val="002060"/>
                </a:solidFill>
              </a:rPr>
              <a:t> ) </a:t>
            </a:r>
          </a:p>
          <a:p>
            <a:r>
              <a:rPr lang="en-US" sz="3600" dirty="0" smtClean="0"/>
              <a:t>     </a:t>
            </a:r>
            <a:r>
              <a:rPr lang="en-US" sz="3600" dirty="0" smtClean="0">
                <a:solidFill>
                  <a:srgbClr val="C00000"/>
                </a:solidFill>
              </a:rPr>
              <a:t>Capital expenditure</a:t>
            </a:r>
          </a:p>
          <a:p>
            <a:endParaRPr lang="en-US" dirty="0" smtClean="0">
              <a:solidFill>
                <a:srgbClr val="C00000"/>
              </a:solidFill>
            </a:endParaRPr>
          </a:p>
          <a:p>
            <a:r>
              <a:rPr lang="en-US" dirty="0" smtClean="0">
                <a:solidFill>
                  <a:srgbClr val="7030A0"/>
                </a:solidFill>
              </a:rPr>
              <a:t>               </a:t>
            </a:r>
            <a:r>
              <a:rPr lang="hi-IN" sz="3600" dirty="0" smtClean="0">
                <a:solidFill>
                  <a:srgbClr val="7030A0"/>
                </a:solidFill>
              </a:rPr>
              <a:t>गैर-योजना</a:t>
            </a:r>
            <a:r>
              <a:rPr lang="en-US" sz="3600" dirty="0" smtClean="0">
                <a:solidFill>
                  <a:srgbClr val="7030A0"/>
                </a:solidFill>
              </a:rPr>
              <a:t> (</a:t>
            </a:r>
            <a:r>
              <a:rPr lang="hi-IN" sz="3600" dirty="0" smtClean="0">
                <a:solidFill>
                  <a:srgbClr val="00B050"/>
                </a:solidFill>
              </a:rPr>
              <a:t>राजस्व व्यय</a:t>
            </a:r>
            <a:r>
              <a:rPr lang="en-US" sz="3600" dirty="0" smtClean="0">
                <a:solidFill>
                  <a:srgbClr val="0070C0"/>
                </a:solidFill>
              </a:rPr>
              <a:t>)</a:t>
            </a:r>
          </a:p>
          <a:p>
            <a:r>
              <a:rPr lang="en-US" sz="3600" dirty="0" smtClean="0">
                <a:solidFill>
                  <a:srgbClr val="0070C0"/>
                </a:solidFill>
              </a:rPr>
              <a:t> </a:t>
            </a:r>
            <a:r>
              <a:rPr lang="en-US" sz="3600" dirty="0" smtClean="0">
                <a:solidFill>
                  <a:srgbClr val="C00000"/>
                </a:solidFill>
              </a:rPr>
              <a:t>Revenue Expenditure</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बिहार सरकार का वित्त विभाग राज्य के वित्तीय प्रबंधन, बजट निर्माण, संसाधन जुटाने और व्यय की निगरानी के लिए सर्वोच्च संस्था है। यह विभाग राज्य की आर्थिक नीतियों, कोषागारों (</a:t>
            </a:r>
            <a:r>
              <a:rPr lang="en-US" dirty="0" smtClean="0"/>
              <a:t>treasury) </a:t>
            </a:r>
            <a:r>
              <a:rPr lang="hi-IN" dirty="0" smtClean="0"/>
              <a:t>के प्रशासन, और सरकारी विभागों के आंतरिक लेखापरीक्षा के लिए जिम्मेदार है </a:t>
            </a:r>
            <a:r>
              <a:rPr lang="en-US" dirty="0" smtClean="0">
                <a:hlinkClick r:id="rId2"/>
              </a:rPr>
              <a:t>Finance Department</a:t>
            </a:r>
            <a:r>
              <a:rPr lang="en-US" dirty="0" smtClean="0"/>
              <a:t>। </a:t>
            </a:r>
            <a:r>
              <a:rPr lang="hi-IN" smtClean="0"/>
              <a:t>यह मुख्य रूप से वित्तीय वर्ष के लिए बजट तैयार करता है और विभिन्न विकासात्मक कार्यों के लिए निधि का आवंटन करता है </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बजट प्रक्रिया</a:t>
            </a:r>
            <a:endParaRPr lang="en-US" dirty="0"/>
          </a:p>
        </p:txBody>
      </p:sp>
      <p:sp>
        <p:nvSpPr>
          <p:cNvPr id="3" name="Content Placeholder 2"/>
          <p:cNvSpPr>
            <a:spLocks noGrp="1"/>
          </p:cNvSpPr>
          <p:nvPr>
            <p:ph idx="1"/>
          </p:nvPr>
        </p:nvSpPr>
        <p:spPr/>
        <p:txBody>
          <a:bodyPr>
            <a:normAutofit/>
          </a:bodyPr>
          <a:lstStyle/>
          <a:p>
            <a:r>
              <a:rPr lang="hi-IN" dirty="0" smtClean="0">
                <a:solidFill>
                  <a:srgbClr val="0070C0"/>
                </a:solidFill>
              </a:rPr>
              <a:t>बजट प्रक्रिया</a:t>
            </a:r>
            <a:r>
              <a:rPr lang="en-US" dirty="0" smtClean="0">
                <a:solidFill>
                  <a:srgbClr val="0070C0"/>
                </a:solidFill>
              </a:rPr>
              <a:t> </a:t>
            </a:r>
            <a:r>
              <a:rPr lang="hi-IN" dirty="0" smtClean="0">
                <a:solidFill>
                  <a:srgbClr val="0070C0"/>
                </a:solidFill>
              </a:rPr>
              <a:t>बजट बनाने की वार्षिक प्रक्रिया सार्वजनिक संसाधनों के कुशल उपयोग हेतु रोडमैप तैयार करने का एक साधन है। </a:t>
            </a:r>
            <a:endParaRPr lang="en-US" dirty="0" smtClean="0">
              <a:solidFill>
                <a:srgbClr val="0070C0"/>
              </a:solidFill>
            </a:endParaRPr>
          </a:p>
          <a:p>
            <a:r>
              <a:rPr lang="hi-IN" dirty="0" smtClean="0">
                <a:solidFill>
                  <a:srgbClr val="C00000"/>
                </a:solidFill>
              </a:rPr>
              <a:t>बजट प्रक्रिया वित्त विभाग द्वारा बजट परिपत्र जारी करने के साथ शुरू होती है, जिसमें सभी विभागों को चालू वर्ष के संशोधित अनुमान और अगले वित्तीय वर्ष के बजट अनुमान तैयार करने के लिए निर्देश दिए जाते हैं।</a:t>
            </a:r>
            <a:endParaRPr lang="en-US" dirty="0">
              <a:solidFill>
                <a:srgbClr val="C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pPr fontAlgn="t"/>
            <a:r>
              <a:rPr lang="en-US" sz="9600" b="1" dirty="0" smtClean="0"/>
              <a:t>Object head</a:t>
            </a:r>
          </a:p>
          <a:p>
            <a:pPr fontAlgn="t"/>
            <a:r>
              <a:rPr lang="en-US" sz="9600" b="1" dirty="0" smtClean="0"/>
              <a:t>Object  code description</a:t>
            </a:r>
          </a:p>
          <a:p>
            <a:pPr fontAlgn="t"/>
            <a:r>
              <a:rPr lang="en-US" sz="9600" b="1" dirty="0" smtClean="0"/>
              <a:t>Actual preceding 3 years</a:t>
            </a:r>
          </a:p>
          <a:p>
            <a:pPr fontAlgn="t"/>
            <a:r>
              <a:rPr lang="en-US" sz="9600" b="1" dirty="0" smtClean="0"/>
              <a:t>BE Current year</a:t>
            </a:r>
          </a:p>
          <a:p>
            <a:pPr fontAlgn="t"/>
            <a:r>
              <a:rPr lang="en-US" sz="9600" b="1" dirty="0" smtClean="0"/>
              <a:t>  Actual up to 6 month of preceding </a:t>
            </a:r>
            <a:r>
              <a:rPr lang="en-US" sz="9600" b="1" dirty="0" err="1" smtClean="0"/>
              <a:t>yearr</a:t>
            </a:r>
            <a:r>
              <a:rPr lang="en-US" sz="9600" b="1" dirty="0" smtClean="0"/>
              <a:t>/Current year </a:t>
            </a:r>
          </a:p>
          <a:p>
            <a:pPr fontAlgn="t"/>
            <a:r>
              <a:rPr lang="en-US" sz="9600" b="1" dirty="0" smtClean="0"/>
              <a:t>RE current year </a:t>
            </a:r>
            <a:endParaRPr lang="en-US" sz="9600" dirty="0" smtClean="0"/>
          </a:p>
          <a:p>
            <a:pPr fontAlgn="t"/>
            <a:r>
              <a:rPr lang="en-US" sz="9600" b="1" dirty="0" smtClean="0"/>
              <a:t>Proposed by controlling  officer/ Revised by  Administrative Dept.</a:t>
            </a:r>
          </a:p>
          <a:p>
            <a:pPr fontAlgn="t"/>
            <a:r>
              <a:rPr lang="en-US" sz="9600" b="1" dirty="0" smtClean="0"/>
              <a:t>BE Ensuing year </a:t>
            </a:r>
            <a:endParaRPr lang="en-US" sz="9600" dirty="0" smtClean="0"/>
          </a:p>
          <a:p>
            <a:pPr fontAlgn="t"/>
            <a:r>
              <a:rPr lang="en-US" sz="9600" b="1" dirty="0" smtClean="0"/>
              <a:t>Proposed by controlling  officer/ Revised by  Administrative Dept.</a:t>
            </a:r>
          </a:p>
          <a:p>
            <a:pPr fontAlgn="t"/>
            <a:endParaRPr lang="en-US" sz="9600" dirty="0" smtClean="0"/>
          </a:p>
          <a:p>
            <a:pPr fontAlgn="t"/>
            <a:r>
              <a:rPr lang="en-US" sz="9600" dirty="0" smtClean="0"/>
              <a:t>a. Pay of officer/employees </a:t>
            </a:r>
          </a:p>
          <a:p>
            <a:pPr fontAlgn="t"/>
            <a:endParaRPr lang="en-US" sz="9600" dirty="0" smtClean="0"/>
          </a:p>
          <a:p>
            <a:pPr fontAlgn="t"/>
            <a:endParaRPr lang="en-US" sz="9600" dirty="0" smtClean="0"/>
          </a:p>
          <a:p>
            <a:pPr fontAlgn="t"/>
            <a:endParaRPr lang="en-US" sz="9600" dirty="0" smtClean="0"/>
          </a:p>
          <a:p>
            <a:pPr fontAlgn="t"/>
            <a:endParaRPr lang="en-US" sz="9600" dirty="0" smtClean="0"/>
          </a:p>
          <a:p>
            <a:pPr fontAlgn="t"/>
            <a:endParaRPr lang="en-US" sz="9600" dirty="0" smtClean="0"/>
          </a:p>
          <a:p>
            <a:pPr fontAlgn="t"/>
            <a:r>
              <a:rPr lang="en-US" sz="9600" dirty="0" smtClean="0"/>
              <a:t>0101</a:t>
            </a:r>
          </a:p>
          <a:p>
            <a:pPr fontAlgn="t"/>
            <a:r>
              <a:rPr lang="en-US" sz="9600" dirty="0" smtClean="0"/>
              <a:t>Pay</a:t>
            </a:r>
          </a:p>
          <a:p>
            <a:pPr fontAlgn="t"/>
            <a:endParaRPr lang="en-US" sz="9600" dirty="0" smtClean="0"/>
          </a:p>
          <a:p>
            <a:pPr fontAlgn="t"/>
            <a:endParaRPr lang="en-US" sz="9600" dirty="0" smtClean="0"/>
          </a:p>
          <a:p>
            <a:pPr fontAlgn="t"/>
            <a:endParaRPr lang="en-US" sz="9600" dirty="0" smtClean="0"/>
          </a:p>
          <a:p>
            <a:pPr fontAlgn="t"/>
            <a:endParaRPr lang="en-US" sz="9600" dirty="0" smtClean="0"/>
          </a:p>
          <a:p>
            <a:pPr fontAlgn="t"/>
            <a:endParaRPr lang="en-US" sz="9600" dirty="0" smtClean="0"/>
          </a:p>
          <a:p>
            <a:pPr fontAlgn="t"/>
            <a:endParaRPr lang="en-US" sz="9600" dirty="0" smtClean="0"/>
          </a:p>
          <a:p>
            <a:pPr fontAlgn="t"/>
            <a:r>
              <a:rPr lang="en-US" sz="9600" dirty="0" smtClean="0"/>
              <a:t>Other</a:t>
            </a:r>
          </a:p>
          <a:p>
            <a:pPr fontAlgn="t"/>
            <a:endParaRPr lang="en-US" sz="9600" dirty="0" smtClean="0"/>
          </a:p>
          <a:p>
            <a:pPr fontAlgn="t"/>
            <a:endParaRPr lang="en-US" sz="9600" dirty="0" smtClean="0"/>
          </a:p>
          <a:p>
            <a:pPr fontAlgn="t"/>
            <a:endParaRPr lang="en-US" sz="9600" dirty="0" smtClean="0"/>
          </a:p>
          <a:p>
            <a:pPr fontAlgn="t"/>
            <a:endParaRPr lang="en-US" sz="9600" dirty="0" smtClean="0"/>
          </a:p>
          <a:p>
            <a:pPr fontAlgn="t"/>
            <a:endParaRPr lang="en-US" sz="9600" dirty="0" smtClean="0"/>
          </a:p>
          <a:p>
            <a:pPr fontAlgn="t"/>
            <a:r>
              <a:rPr lang="en-US" sz="9600" dirty="0" smtClean="0"/>
              <a:t>0501</a:t>
            </a:r>
          </a:p>
          <a:p>
            <a:pPr fontAlgn="t"/>
            <a:r>
              <a:rPr lang="en-US" sz="9600" dirty="0" smtClean="0"/>
              <a:t>Aw</a:t>
            </a:r>
          </a:p>
          <a:p>
            <a:pPr fontAlgn="t"/>
            <a:r>
              <a:rPr lang="en-US" sz="9600" dirty="0" err="1" smtClean="0"/>
              <a:t>Ard</a:t>
            </a:r>
            <a:endParaRPr lang="en-US" sz="9600" dirty="0" smtClean="0"/>
          </a:p>
          <a:p>
            <a:pPr fontAlgn="t"/>
            <a:endParaRPr lang="en-US" sz="9600" dirty="0" smtClean="0"/>
          </a:p>
          <a:p>
            <a:pPr fontAlgn="t"/>
            <a:endParaRPr lang="en-US" sz="9600" dirty="0" smtClean="0"/>
          </a:p>
          <a:p>
            <a:pPr fontAlgn="t"/>
            <a:endParaRPr lang="en-US" sz="9600" dirty="0" smtClean="0"/>
          </a:p>
          <a:p>
            <a:pPr fontAlgn="t"/>
            <a:endParaRPr lang="en-US" sz="9600" dirty="0" smtClean="0"/>
          </a:p>
          <a:p>
            <a:pPr fontAlgn="t"/>
            <a:endParaRPr lang="en-US" sz="9600" dirty="0" smtClean="0"/>
          </a:p>
          <a:p>
            <a:pPr fontAlgn="t"/>
            <a:r>
              <a:rPr lang="en-US" sz="9600" dirty="0" smtClean="0"/>
              <a:t>0601</a:t>
            </a:r>
          </a:p>
          <a:p>
            <a:pPr fontAlgn="t"/>
            <a:r>
              <a:rPr lang="en-US" sz="9600" dirty="0" smtClean="0"/>
              <a:t>Medical </a:t>
            </a:r>
            <a:r>
              <a:rPr lang="en-US" sz="9600" dirty="0" err="1" smtClean="0"/>
              <a:t>reimburshment</a:t>
            </a:r>
            <a:endParaRPr lang="en-US" sz="9600" dirty="0" smtClean="0"/>
          </a:p>
          <a:p>
            <a:pPr fontAlgn="t"/>
            <a:endParaRPr lang="en-US" dirty="0" smtClean="0"/>
          </a:p>
          <a:p>
            <a:pPr fontAlgn="t"/>
            <a:endParaRPr lang="en-US" dirty="0" smtClean="0"/>
          </a:p>
          <a:p>
            <a:pPr fontAlgn="t"/>
            <a:endParaRPr lang="en-US" dirty="0" smtClean="0"/>
          </a:p>
          <a:p>
            <a:pPr fontAlgn="t"/>
            <a:endParaRPr lang="en-US" dirty="0" smtClean="0"/>
          </a:p>
          <a:p>
            <a:pPr fontAlgn="t"/>
            <a:endParaRPr lang="en-US" dirty="0" smtClean="0"/>
          </a:p>
          <a:p>
            <a:pPr fontAlgn="t"/>
            <a:r>
              <a:rPr lang="en-US" dirty="0" smtClean="0"/>
              <a:t>1101</a:t>
            </a:r>
          </a:p>
          <a:p>
            <a:pPr fontAlgn="t"/>
            <a:r>
              <a:rPr lang="en-US" dirty="0" smtClean="0"/>
              <a:t>T A</a:t>
            </a:r>
          </a:p>
          <a:p>
            <a:pPr fontAlgn="t"/>
            <a:endParaRPr lang="en-US" dirty="0" smtClean="0"/>
          </a:p>
          <a:p>
            <a:pPr fontAlgn="t"/>
            <a:endParaRPr lang="en-US" dirty="0" smtClean="0"/>
          </a:p>
          <a:p>
            <a:pPr fontAlgn="t"/>
            <a:endParaRPr lang="en-US" dirty="0" smtClean="0"/>
          </a:p>
          <a:p>
            <a:pPr fontAlgn="t"/>
            <a:endParaRPr lang="en-US" dirty="0" smtClean="0"/>
          </a:p>
          <a:p>
            <a:pPr fontAlgn="t"/>
            <a:endParaRPr lang="en-US" dirty="0" smtClean="0"/>
          </a:p>
          <a:p>
            <a:pPr fontAlgn="t"/>
            <a:r>
              <a:rPr lang="en-US" dirty="0" smtClean="0"/>
              <a:t>1301</a:t>
            </a:r>
          </a:p>
          <a:p>
            <a:pPr fontAlgn="t"/>
            <a:r>
              <a:rPr lang="en-US" dirty="0" smtClean="0"/>
              <a:t>Other expenses</a:t>
            </a:r>
          </a:p>
          <a:p>
            <a:pPr fontAlgn="t"/>
            <a:endParaRPr lang="en-US" dirty="0" smtClean="0"/>
          </a:p>
          <a:p>
            <a:pPr fontAlgn="t"/>
            <a:endParaRPr lang="en-US" dirty="0" smtClean="0"/>
          </a:p>
          <a:p>
            <a:pPr fontAlgn="t"/>
            <a:endParaRPr lang="en-US" dirty="0" smtClean="0"/>
          </a:p>
          <a:p>
            <a:pPr fontAlgn="t"/>
            <a:endParaRPr lang="en-US" dirty="0" smtClean="0"/>
          </a:p>
          <a:p>
            <a:pPr fontAlgn="t"/>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solidFill>
                  <a:srgbClr val="C00000"/>
                </a:solidFill>
              </a:rPr>
              <a:t>42-</a:t>
            </a:r>
            <a:r>
              <a:rPr lang="en-US" dirty="0" smtClean="0">
                <a:solidFill>
                  <a:srgbClr val="0070C0"/>
                </a:solidFill>
              </a:rPr>
              <a:t>2515</a:t>
            </a:r>
            <a:r>
              <a:rPr lang="en-US" dirty="0" smtClean="0">
                <a:solidFill>
                  <a:srgbClr val="C00000"/>
                </a:solidFill>
              </a:rPr>
              <a:t>- </a:t>
            </a:r>
            <a:r>
              <a:rPr lang="en-US" dirty="0" smtClean="0">
                <a:solidFill>
                  <a:srgbClr val="00B050"/>
                </a:solidFill>
              </a:rPr>
              <a:t>00</a:t>
            </a:r>
            <a:r>
              <a:rPr lang="en-US" dirty="0" smtClean="0">
                <a:solidFill>
                  <a:srgbClr val="C00000"/>
                </a:solidFill>
              </a:rPr>
              <a:t>-</a:t>
            </a:r>
            <a:r>
              <a:rPr lang="en-US" dirty="0" smtClean="0">
                <a:solidFill>
                  <a:srgbClr val="7030A0"/>
                </a:solidFill>
              </a:rPr>
              <a:t>003</a:t>
            </a:r>
            <a:r>
              <a:rPr lang="en-US" dirty="0" smtClean="0">
                <a:solidFill>
                  <a:srgbClr val="C00000"/>
                </a:solidFill>
              </a:rPr>
              <a:t>-0101 -</a:t>
            </a:r>
            <a:r>
              <a:rPr lang="en-US" dirty="0" smtClean="0">
                <a:solidFill>
                  <a:srgbClr val="00B0F0"/>
                </a:solidFill>
              </a:rPr>
              <a:t>3104</a:t>
            </a:r>
          </a:p>
          <a:p>
            <a:r>
              <a:rPr lang="en-US" dirty="0" smtClean="0">
                <a:solidFill>
                  <a:srgbClr val="C00000"/>
                </a:solidFill>
              </a:rPr>
              <a:t>42-Grant no</a:t>
            </a:r>
            <a:r>
              <a:rPr lang="en-US" dirty="0" smtClean="0">
                <a:solidFill>
                  <a:srgbClr val="002060"/>
                </a:solidFill>
              </a:rPr>
              <a:t>.</a:t>
            </a:r>
          </a:p>
          <a:p>
            <a:r>
              <a:rPr lang="en-US" dirty="0" smtClean="0">
                <a:solidFill>
                  <a:srgbClr val="0070C0"/>
                </a:solidFill>
              </a:rPr>
              <a:t>2515  Major  Head</a:t>
            </a:r>
          </a:p>
          <a:p>
            <a:r>
              <a:rPr lang="en-US" dirty="0" smtClean="0">
                <a:solidFill>
                  <a:srgbClr val="00B050"/>
                </a:solidFill>
              </a:rPr>
              <a:t>00  -Sub Major  Head</a:t>
            </a:r>
          </a:p>
          <a:p>
            <a:r>
              <a:rPr lang="en-US" dirty="0" smtClean="0">
                <a:solidFill>
                  <a:srgbClr val="7030A0"/>
                </a:solidFill>
              </a:rPr>
              <a:t>003-Minor  head Training</a:t>
            </a:r>
          </a:p>
          <a:p>
            <a:r>
              <a:rPr lang="en-US" dirty="0" smtClean="0">
                <a:solidFill>
                  <a:srgbClr val="C00000"/>
                </a:solidFill>
              </a:rPr>
              <a:t>0101- Sub head- Bihar </a:t>
            </a:r>
            <a:r>
              <a:rPr lang="en-US" dirty="0" err="1" smtClean="0">
                <a:solidFill>
                  <a:srgbClr val="C00000"/>
                </a:solidFill>
              </a:rPr>
              <a:t>rual</a:t>
            </a:r>
            <a:r>
              <a:rPr lang="en-US" dirty="0" smtClean="0">
                <a:solidFill>
                  <a:srgbClr val="C00000"/>
                </a:solidFill>
              </a:rPr>
              <a:t> development Training institution</a:t>
            </a:r>
          </a:p>
          <a:p>
            <a:r>
              <a:rPr lang="en-US" dirty="0" smtClean="0">
                <a:solidFill>
                  <a:srgbClr val="00B0F0"/>
                </a:solidFill>
              </a:rPr>
              <a:t>31-04-Subject head assistance grant pay</a:t>
            </a:r>
          </a:p>
          <a:p>
            <a:r>
              <a:rPr lang="en-US" dirty="0" smtClean="0">
                <a:solidFill>
                  <a:srgbClr val="FF0000"/>
                </a:solidFill>
              </a:rPr>
              <a:t>31-05-Subject head assistance grant Assets</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 wise code</a:t>
            </a:r>
            <a:endParaRPr lang="en-US" dirty="0"/>
          </a:p>
        </p:txBody>
      </p:sp>
      <p:sp>
        <p:nvSpPr>
          <p:cNvPr id="3" name="Content Placeholder 2"/>
          <p:cNvSpPr>
            <a:spLocks noGrp="1"/>
          </p:cNvSpPr>
          <p:nvPr>
            <p:ph idx="1"/>
          </p:nvPr>
        </p:nvSpPr>
        <p:spPr/>
        <p:txBody>
          <a:bodyPr>
            <a:normAutofit/>
          </a:bodyPr>
          <a:lstStyle/>
          <a:p>
            <a:r>
              <a:rPr lang="en-US" dirty="0" smtClean="0">
                <a:solidFill>
                  <a:srgbClr val="C00000"/>
                </a:solidFill>
              </a:rPr>
              <a:t>41-</a:t>
            </a:r>
            <a:r>
              <a:rPr lang="en-US" dirty="0" smtClean="0">
                <a:solidFill>
                  <a:srgbClr val="0070C0"/>
                </a:solidFill>
              </a:rPr>
              <a:t>5054</a:t>
            </a:r>
            <a:r>
              <a:rPr lang="en-US" dirty="0" smtClean="0">
                <a:solidFill>
                  <a:srgbClr val="C00000"/>
                </a:solidFill>
              </a:rPr>
              <a:t>- </a:t>
            </a:r>
            <a:r>
              <a:rPr lang="en-US" dirty="0" smtClean="0">
                <a:solidFill>
                  <a:srgbClr val="00B050"/>
                </a:solidFill>
              </a:rPr>
              <a:t>03</a:t>
            </a:r>
            <a:r>
              <a:rPr lang="en-US" dirty="0" smtClean="0">
                <a:solidFill>
                  <a:srgbClr val="C00000"/>
                </a:solidFill>
              </a:rPr>
              <a:t>-789-0101 -5</a:t>
            </a:r>
            <a:r>
              <a:rPr lang="en-US" dirty="0" smtClean="0">
                <a:solidFill>
                  <a:srgbClr val="00B0F0"/>
                </a:solidFill>
              </a:rPr>
              <a:t>3-01</a:t>
            </a:r>
          </a:p>
          <a:p>
            <a:r>
              <a:rPr lang="en-US" dirty="0" smtClean="0">
                <a:solidFill>
                  <a:srgbClr val="C00000"/>
                </a:solidFill>
              </a:rPr>
              <a:t>41-Grant no</a:t>
            </a:r>
            <a:r>
              <a:rPr lang="en-US" dirty="0" smtClean="0">
                <a:solidFill>
                  <a:srgbClr val="002060"/>
                </a:solidFill>
              </a:rPr>
              <a:t>.</a:t>
            </a:r>
          </a:p>
          <a:p>
            <a:r>
              <a:rPr lang="en-US" dirty="0" smtClean="0">
                <a:solidFill>
                  <a:srgbClr val="0070C0"/>
                </a:solidFill>
              </a:rPr>
              <a:t>  5054-Major  Head  (Road and bridge)</a:t>
            </a:r>
          </a:p>
          <a:p>
            <a:r>
              <a:rPr lang="en-US" dirty="0" smtClean="0">
                <a:solidFill>
                  <a:srgbClr val="00B050"/>
                </a:solidFill>
              </a:rPr>
              <a:t>03  -Sub Major  Head ( State High way)</a:t>
            </a:r>
          </a:p>
          <a:p>
            <a:r>
              <a:rPr lang="en-US" dirty="0" smtClean="0">
                <a:solidFill>
                  <a:srgbClr val="7030A0"/>
                </a:solidFill>
              </a:rPr>
              <a:t>789-Minor  head   ( </a:t>
            </a:r>
            <a:r>
              <a:rPr lang="en-US" dirty="0" err="1" smtClean="0">
                <a:solidFill>
                  <a:srgbClr val="7030A0"/>
                </a:solidFill>
              </a:rPr>
              <a:t>Spl</a:t>
            </a:r>
            <a:r>
              <a:rPr lang="en-US" dirty="0" smtClean="0">
                <a:solidFill>
                  <a:srgbClr val="7030A0"/>
                </a:solidFill>
              </a:rPr>
              <a:t>. Component  </a:t>
            </a:r>
            <a:r>
              <a:rPr lang="en-US" dirty="0" err="1" smtClean="0">
                <a:solidFill>
                  <a:srgbClr val="7030A0"/>
                </a:solidFill>
              </a:rPr>
              <a:t>Spl</a:t>
            </a:r>
            <a:r>
              <a:rPr lang="en-US" dirty="0" smtClean="0">
                <a:solidFill>
                  <a:srgbClr val="7030A0"/>
                </a:solidFill>
              </a:rPr>
              <a:t>. Component for SC Scheme )</a:t>
            </a:r>
          </a:p>
          <a:p>
            <a:r>
              <a:rPr lang="en-US" dirty="0" smtClean="0">
                <a:solidFill>
                  <a:srgbClr val="C00000"/>
                </a:solidFill>
              </a:rPr>
              <a:t>0101- Sub head-  (Major  road )</a:t>
            </a:r>
          </a:p>
          <a:p>
            <a:r>
              <a:rPr lang="en-US" dirty="0" smtClean="0">
                <a:solidFill>
                  <a:srgbClr val="00B0F0"/>
                </a:solidFill>
              </a:rPr>
              <a:t>53-01- </a:t>
            </a:r>
            <a:r>
              <a:rPr lang="en-US" dirty="0" smtClean="0">
                <a:solidFill>
                  <a:srgbClr val="FF0000"/>
                </a:solidFill>
              </a:rPr>
              <a:t>Subject head </a:t>
            </a:r>
            <a:r>
              <a:rPr lang="en-US" dirty="0" smtClean="0">
                <a:solidFill>
                  <a:srgbClr val="00B0F0"/>
                </a:solidFill>
              </a:rPr>
              <a:t>(</a:t>
            </a:r>
            <a:r>
              <a:rPr lang="en-US" dirty="0" err="1" smtClean="0">
                <a:solidFill>
                  <a:srgbClr val="00B0F0"/>
                </a:solidFill>
              </a:rPr>
              <a:t>mukhy</a:t>
            </a:r>
            <a:r>
              <a:rPr lang="en-US" dirty="0" smtClean="0">
                <a:solidFill>
                  <a:srgbClr val="00B0F0"/>
                </a:solidFill>
              </a:rPr>
              <a:t> </a:t>
            </a:r>
            <a:r>
              <a:rPr lang="en-US" dirty="0" err="1" smtClean="0">
                <a:solidFill>
                  <a:srgbClr val="00B0F0"/>
                </a:solidFill>
              </a:rPr>
              <a:t>nirman</a:t>
            </a:r>
            <a:r>
              <a:rPr lang="en-US" dirty="0" smtClean="0">
                <a:solidFill>
                  <a:srgbClr val="00B0F0"/>
                </a:solidFill>
              </a:rPr>
              <a:t> </a:t>
            </a:r>
            <a:r>
              <a:rPr lang="en-US" dirty="0" err="1" smtClean="0">
                <a:solidFill>
                  <a:srgbClr val="00B0F0"/>
                </a:solidFill>
              </a:rPr>
              <a:t>kary</a:t>
            </a:r>
            <a:r>
              <a:rPr lang="en-US" dirty="0" smtClean="0">
                <a:solidFill>
                  <a:srgbClr val="00B0F0"/>
                </a:solidFill>
              </a:rPr>
              <a:t> )</a:t>
            </a:r>
          </a:p>
          <a:p>
            <a:r>
              <a:rPr lang="en-US" dirty="0" smtClean="0">
                <a:solidFill>
                  <a:srgbClr val="00B0F0"/>
                </a:solidFill>
              </a:rPr>
              <a:t> Bill code -</a:t>
            </a:r>
            <a:r>
              <a:rPr lang="en-US" dirty="0" smtClean="0">
                <a:solidFill>
                  <a:srgbClr val="C00000"/>
                </a:solidFill>
              </a:rPr>
              <a:t>41-</a:t>
            </a:r>
            <a:r>
              <a:rPr lang="en-US" dirty="0" smtClean="0">
                <a:solidFill>
                  <a:srgbClr val="0070C0"/>
                </a:solidFill>
              </a:rPr>
              <a:t>5054</a:t>
            </a:r>
            <a:r>
              <a:rPr lang="en-US" dirty="0" smtClean="0">
                <a:solidFill>
                  <a:srgbClr val="C00000"/>
                </a:solidFill>
              </a:rPr>
              <a:t>- </a:t>
            </a:r>
            <a:r>
              <a:rPr lang="en-US" dirty="0" smtClean="0">
                <a:solidFill>
                  <a:srgbClr val="00B050"/>
                </a:solidFill>
              </a:rPr>
              <a:t>03</a:t>
            </a:r>
            <a:r>
              <a:rPr lang="en-US" dirty="0" smtClean="0">
                <a:solidFill>
                  <a:srgbClr val="C00000"/>
                </a:solidFill>
              </a:rPr>
              <a:t>-789-0101 -5</a:t>
            </a:r>
            <a:r>
              <a:rPr lang="en-US" dirty="0" smtClean="0">
                <a:solidFill>
                  <a:srgbClr val="00B0F0"/>
                </a:solidFill>
              </a:rPr>
              <a:t>3-01</a:t>
            </a:r>
          </a:p>
          <a:p>
            <a:endParaRPr lang="en-US" dirty="0" smtClean="0">
              <a:solidFill>
                <a:srgbClr val="00B0F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599" cy="787908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70840">
                <a:tc>
                  <a:txBody>
                    <a:bodyPr/>
                    <a:lstStyle/>
                    <a:p>
                      <a:r>
                        <a:rPr lang="en-US" dirty="0" smtClean="0"/>
                        <a:t>Object head</a:t>
                      </a:r>
                      <a:endParaRPr lang="en-US" dirty="0"/>
                    </a:p>
                  </a:txBody>
                  <a:tcPr/>
                </a:tc>
                <a:tc>
                  <a:txBody>
                    <a:bodyPr/>
                    <a:lstStyle/>
                    <a:p>
                      <a:r>
                        <a:rPr lang="en-US" dirty="0" smtClean="0"/>
                        <a:t>Object  code description</a:t>
                      </a:r>
                      <a:endParaRPr lang="en-US" dirty="0"/>
                    </a:p>
                  </a:txBody>
                  <a:tcPr/>
                </a:tc>
                <a:tc>
                  <a:txBody>
                    <a:bodyPr/>
                    <a:lstStyle/>
                    <a:p>
                      <a:r>
                        <a:rPr lang="en-US" dirty="0" smtClean="0"/>
                        <a:t>Actual preceding 3 years</a:t>
                      </a:r>
                      <a:endParaRPr lang="en-US" dirty="0"/>
                    </a:p>
                  </a:txBody>
                  <a:tcPr/>
                </a:tc>
                <a:tc>
                  <a:txBody>
                    <a:bodyPr/>
                    <a:lstStyle/>
                    <a:p>
                      <a:r>
                        <a:rPr lang="en-US" dirty="0" smtClean="0"/>
                        <a:t>BE Current year</a:t>
                      </a:r>
                      <a:endParaRPr lang="en-US" dirty="0"/>
                    </a:p>
                  </a:txBody>
                  <a:tcPr/>
                </a:tc>
                <a:tc>
                  <a:txBody>
                    <a:bodyPr/>
                    <a:lstStyle/>
                    <a:p>
                      <a:r>
                        <a:rPr lang="en-US" dirty="0" smtClean="0"/>
                        <a:t>  Actual up to 6 month of preceding </a:t>
                      </a:r>
                      <a:r>
                        <a:rPr lang="en-US" dirty="0" err="1" smtClean="0"/>
                        <a:t>yearr</a:t>
                      </a:r>
                      <a:r>
                        <a:rPr lang="en-US" dirty="0" smtClean="0"/>
                        <a:t>/Current year </a:t>
                      </a:r>
                      <a:endParaRPr lang="en-US" dirty="0"/>
                    </a:p>
                  </a:txBody>
                  <a:tcPr/>
                </a:tc>
                <a:tc>
                  <a:txBody>
                    <a:bodyPr/>
                    <a:lstStyle/>
                    <a:p>
                      <a:r>
                        <a:rPr lang="en-US" dirty="0" smtClean="0"/>
                        <a:t>RE current year </a:t>
                      </a:r>
                    </a:p>
                    <a:p>
                      <a:r>
                        <a:rPr lang="en-US" dirty="0" smtClean="0"/>
                        <a:t>Proposed by controlling  officer/ Revised by  Administrative Dept.</a:t>
                      </a:r>
                      <a:endParaRPr lang="en-US" dirty="0"/>
                    </a:p>
                  </a:txBody>
                  <a:tcPr/>
                </a:tc>
                <a:tc>
                  <a:txBody>
                    <a:bodyPr/>
                    <a:lstStyle/>
                    <a:p>
                      <a:r>
                        <a:rPr lang="en-US" dirty="0" smtClean="0"/>
                        <a:t>BE Ensuing</a:t>
                      </a:r>
                      <a:r>
                        <a:rPr lang="en-US" baseline="0" dirty="0" smtClean="0"/>
                        <a:t> </a:t>
                      </a:r>
                      <a:r>
                        <a:rPr lang="en-US" dirty="0" smtClean="0"/>
                        <a:t>year </a:t>
                      </a:r>
                    </a:p>
                    <a:p>
                      <a:r>
                        <a:rPr lang="en-US" dirty="0" smtClean="0"/>
                        <a:t>Proposed by controlling  officer/ Revised by  Administrative Dept.</a:t>
                      </a:r>
                      <a:endParaRPr lang="en-US" dirty="0"/>
                    </a:p>
                  </a:txBody>
                  <a:tcPr/>
                </a:tc>
              </a:tr>
              <a:tr h="370840">
                <a:tc>
                  <a:txBody>
                    <a:bodyPr/>
                    <a:lstStyle/>
                    <a:p>
                      <a:endParaRPr lang="en-US" dirty="0"/>
                    </a:p>
                  </a:txBody>
                  <a:tcPr/>
                </a:tc>
                <a:tc>
                  <a:txBody>
                    <a:bodyPr/>
                    <a:lstStyle/>
                    <a:p>
                      <a:r>
                        <a:rPr lang="en-US" dirty="0" smtClean="0"/>
                        <a:t>a. Pay of officer/employees </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r>
              <a:tr h="370840">
                <a:tc>
                  <a:txBody>
                    <a:bodyPr/>
                    <a:lstStyle/>
                    <a:p>
                      <a:r>
                        <a:rPr lang="en-US" dirty="0" smtClean="0"/>
                        <a:t>0101</a:t>
                      </a:r>
                      <a:endParaRPr lang="en-US" dirty="0"/>
                    </a:p>
                  </a:txBody>
                  <a:tcPr/>
                </a:tc>
                <a:tc>
                  <a:txBody>
                    <a:bodyPr/>
                    <a:lstStyle/>
                    <a:p>
                      <a:r>
                        <a:rPr lang="en-US" dirty="0" smtClean="0"/>
                        <a:t>Pay</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endParaRPr lang="en-US" dirty="0"/>
                    </a:p>
                  </a:txBody>
                  <a:tcPr/>
                </a:tc>
                <a:tc>
                  <a:txBody>
                    <a:bodyPr/>
                    <a:lstStyle/>
                    <a:p>
                      <a:r>
                        <a:rPr lang="en-US" dirty="0" smtClean="0"/>
                        <a:t>Other</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r>
                        <a:rPr lang="en-US" dirty="0" smtClean="0"/>
                        <a:t>0501</a:t>
                      </a:r>
                      <a:endParaRPr lang="en-US" dirty="0"/>
                    </a:p>
                  </a:txBody>
                  <a:tcPr/>
                </a:tc>
                <a:tc>
                  <a:txBody>
                    <a:bodyPr/>
                    <a:lstStyle/>
                    <a:p>
                      <a:r>
                        <a:rPr lang="en-US" dirty="0" smtClean="0"/>
                        <a:t>Aw</a:t>
                      </a:r>
                    </a:p>
                    <a:p>
                      <a:r>
                        <a:rPr lang="en-US" dirty="0" err="1" smtClean="0"/>
                        <a:t>Ard</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r>
                        <a:rPr lang="en-US" dirty="0" smtClean="0"/>
                        <a:t>0601</a:t>
                      </a:r>
                      <a:endParaRPr lang="en-US" dirty="0"/>
                    </a:p>
                  </a:txBody>
                  <a:tcPr/>
                </a:tc>
                <a:tc>
                  <a:txBody>
                    <a:bodyPr/>
                    <a:lstStyle/>
                    <a:p>
                      <a:r>
                        <a:rPr lang="en-US" dirty="0" smtClean="0"/>
                        <a:t>Medical </a:t>
                      </a:r>
                      <a:r>
                        <a:rPr lang="en-US" dirty="0" err="1" smtClean="0"/>
                        <a:t>reimburshment</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1101</a:t>
                      </a:r>
                      <a:endParaRPr lang="en-US" dirty="0"/>
                    </a:p>
                  </a:txBody>
                  <a:tcPr/>
                </a:tc>
                <a:tc>
                  <a:txBody>
                    <a:bodyPr/>
                    <a:lstStyle/>
                    <a:p>
                      <a:r>
                        <a:rPr lang="en-US" dirty="0" smtClean="0"/>
                        <a:t>T A</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1301</a:t>
                      </a:r>
                      <a:endParaRPr lang="en-US" dirty="0"/>
                    </a:p>
                  </a:txBody>
                  <a:tcPr/>
                </a:tc>
                <a:tc>
                  <a:txBody>
                    <a:bodyPr/>
                    <a:lstStyle/>
                    <a:p>
                      <a:r>
                        <a:rPr lang="en-US" dirty="0" smtClean="0"/>
                        <a:t>Other expenses</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C00000"/>
                </a:solidFill>
              </a:rPr>
              <a:t>यह आमतौर पर बिहार बजट नियमावली के अनुसार प्रत्येक वर्ष अगस्त-सितंबर में</a:t>
            </a:r>
            <a:r>
              <a:rPr lang="en-US" dirty="0" smtClean="0">
                <a:solidFill>
                  <a:srgbClr val="C00000"/>
                </a:solidFill>
              </a:rPr>
              <a:t> </a:t>
            </a:r>
            <a:r>
              <a:rPr lang="hi-IN" dirty="0" smtClean="0">
                <a:solidFill>
                  <a:srgbClr val="C00000"/>
                </a:solidFill>
              </a:rPr>
              <a:t>साथ शुरू होता है।</a:t>
            </a:r>
            <a:endParaRPr lang="en-US" dirty="0" smtClean="0">
              <a:solidFill>
                <a:srgbClr val="C00000"/>
              </a:solidFill>
            </a:endParaRPr>
          </a:p>
          <a:p>
            <a:r>
              <a:rPr lang="hi-IN" dirty="0" smtClean="0">
                <a:solidFill>
                  <a:srgbClr val="FFC000"/>
                </a:solidFill>
              </a:rPr>
              <a:t> मूल बजट (बीई) को अनुपूरक बजट के साथ बढ़ाया जाता है।</a:t>
            </a:r>
            <a:endParaRPr lang="en-US" dirty="0" smtClean="0">
              <a:solidFill>
                <a:srgbClr val="FFC000"/>
              </a:solidFill>
            </a:endParaRPr>
          </a:p>
          <a:p>
            <a:r>
              <a:rPr lang="hi-IN" dirty="0" smtClean="0">
                <a:solidFill>
                  <a:srgbClr val="FFC000"/>
                </a:solidFill>
              </a:rPr>
              <a:t> </a:t>
            </a:r>
            <a:r>
              <a:rPr lang="hi-IN" dirty="0" smtClean="0">
                <a:solidFill>
                  <a:srgbClr val="00B050"/>
                </a:solidFill>
              </a:rPr>
              <a:t>राज्य की वित्तीय गतिविधियों को 01 अप्रैल 2019 से व्यापक वित्तीय प्रबंधन प्रणाली (सीएफएमएस) में एकीकृत किया गया है।</a:t>
            </a:r>
            <a:endParaRPr lang="en-US" dirty="0">
              <a:solidFill>
                <a:srgbClr val="00B05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0070C0"/>
                </a:solidFill>
              </a:rPr>
              <a:t>राज्य सरकार द्वारा कोई भी व्यय करने के लिए विधायी प्राधिकरण आवश्यक है। </a:t>
            </a:r>
            <a:endParaRPr lang="en-US" dirty="0" smtClean="0">
              <a:solidFill>
                <a:srgbClr val="0070C0"/>
              </a:solidFill>
            </a:endParaRPr>
          </a:p>
          <a:p>
            <a:r>
              <a:rPr lang="hi-IN" dirty="0" smtClean="0">
                <a:solidFill>
                  <a:srgbClr val="C00000"/>
                </a:solidFill>
              </a:rPr>
              <a:t>राज्य सरकार ने वित्तीय नियम बनाए हैं और व्यय करने के लिए वित्तीय शक्तियों के प्रत्यायोजन का प्रावधान किया है और ऐसे व्यय को स्वीकृत करने के लिए अधिकृत स्तरों के साथ-साथ विनियोग और पुनर्विनियोग पर प्रतिबंध भी लगाए हैं। </a:t>
            </a:r>
            <a:endParaRPr lang="en-US" dirty="0" smtClean="0">
              <a:solidFill>
                <a:srgbClr val="C00000"/>
              </a:solidFill>
            </a:endParaRPr>
          </a:p>
          <a:p>
            <a:r>
              <a:rPr lang="hi-IN" dirty="0" smtClean="0">
                <a:solidFill>
                  <a:srgbClr val="002060"/>
                </a:solidFill>
              </a:rPr>
              <a:t>अनुपूरक अनुदानों के अलावा, पुनर्विनियोग का उपयोग अनुदान के अंतर्गत निधियों के पुनर्आवंटन के लिए भी किया जाता है।</a:t>
            </a:r>
            <a:endParaRPr lang="en-US" dirty="0">
              <a:solidFill>
                <a:srgbClr val="00206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          </a:t>
            </a:r>
            <a:r>
              <a:rPr lang="hi-IN" dirty="0" smtClean="0">
                <a:solidFill>
                  <a:srgbClr val="C00000"/>
                </a:solidFill>
              </a:rPr>
              <a:t>बजट दस्तावेज़</a:t>
            </a:r>
            <a:endParaRPr lang="en-US" dirty="0">
              <a:solidFill>
                <a:srgbClr val="C00000"/>
              </a:solidFill>
            </a:endParaRPr>
          </a:p>
        </p:txBody>
      </p:sp>
      <p:sp>
        <p:nvSpPr>
          <p:cNvPr id="3" name="Content Placeholder 2"/>
          <p:cNvSpPr>
            <a:spLocks noGrp="1"/>
          </p:cNvSpPr>
          <p:nvPr>
            <p:ph idx="1"/>
          </p:nvPr>
        </p:nvSpPr>
        <p:spPr/>
        <p:txBody>
          <a:bodyPr>
            <a:normAutofit/>
          </a:bodyPr>
          <a:lstStyle/>
          <a:p>
            <a:r>
              <a:rPr lang="hi-IN" dirty="0" smtClean="0">
                <a:solidFill>
                  <a:srgbClr val="00B0F0"/>
                </a:solidFill>
              </a:rPr>
              <a:t>प्राप्तियों का विस्तृत अनुमान</a:t>
            </a:r>
            <a:endParaRPr lang="en-US" dirty="0" smtClean="0">
              <a:solidFill>
                <a:srgbClr val="00B0F0"/>
              </a:solidFill>
            </a:endParaRPr>
          </a:p>
          <a:p>
            <a:r>
              <a:rPr lang="en-US" dirty="0" smtClean="0"/>
              <a:t> </a:t>
            </a:r>
            <a:r>
              <a:rPr lang="hi-IN" dirty="0" smtClean="0">
                <a:solidFill>
                  <a:srgbClr val="C00000"/>
                </a:solidFill>
              </a:rPr>
              <a:t>राज्य का अपना राजस्व(कर और गैर-कर)</a:t>
            </a:r>
            <a:r>
              <a:rPr lang="en-US" dirty="0" smtClean="0">
                <a:solidFill>
                  <a:srgbClr val="C00000"/>
                </a:solidFill>
              </a:rPr>
              <a:t> </a:t>
            </a:r>
          </a:p>
          <a:p>
            <a:r>
              <a:rPr lang="hi-IN" dirty="0" smtClean="0">
                <a:solidFill>
                  <a:srgbClr val="92D050"/>
                </a:solidFill>
              </a:rPr>
              <a:t>केंद्रीय हस्तांतरण(कर और अनुदान)</a:t>
            </a:r>
            <a:endParaRPr lang="en-US" dirty="0" smtClean="0">
              <a:solidFill>
                <a:srgbClr val="92D050"/>
              </a:solidFill>
            </a:endParaRPr>
          </a:p>
          <a:p>
            <a:r>
              <a:rPr lang="hi-IN" dirty="0" smtClean="0">
                <a:solidFill>
                  <a:srgbClr val="00B0F0"/>
                </a:solidFill>
              </a:rPr>
              <a:t>ऋण की प्राप्ति,</a:t>
            </a:r>
            <a:endParaRPr lang="en-US" dirty="0" smtClean="0">
              <a:solidFill>
                <a:srgbClr val="00B0F0"/>
              </a:solidFill>
            </a:endParaRPr>
          </a:p>
          <a:p>
            <a:r>
              <a:rPr lang="hi-IN" dirty="0" smtClean="0">
                <a:solidFill>
                  <a:srgbClr val="FFC000"/>
                </a:solidFill>
              </a:rPr>
              <a:t>ऋण और अग्रिम</a:t>
            </a:r>
            <a:endParaRPr lang="en-US" dirty="0" smtClean="0">
              <a:solidFill>
                <a:srgbClr val="FFC000"/>
              </a:solidFill>
            </a:endParaRPr>
          </a:p>
          <a:p>
            <a:r>
              <a:rPr lang="en-US" dirty="0" smtClean="0">
                <a:solidFill>
                  <a:srgbClr val="C00000"/>
                </a:solidFill>
              </a:rPr>
              <a:t> </a:t>
            </a:r>
            <a:r>
              <a:rPr lang="hi-IN" dirty="0" smtClean="0">
                <a:solidFill>
                  <a:srgbClr val="7030A0"/>
                </a:solidFill>
              </a:rPr>
              <a:t>राजस्व व्यय का विस्तृत अनुमान</a:t>
            </a:r>
            <a:endParaRPr lang="en-US" dirty="0" smtClean="0">
              <a:solidFill>
                <a:srgbClr val="7030A0"/>
              </a:solidFill>
            </a:endParaRPr>
          </a:p>
          <a:p>
            <a:r>
              <a:rPr lang="hi-IN" dirty="0" smtClean="0">
                <a:solidFill>
                  <a:srgbClr val="C00000"/>
                </a:solidFill>
              </a:rPr>
              <a:t>प्रतिबद्धव्यय अर्थात</a:t>
            </a:r>
            <a:r>
              <a:rPr lang="en-US" dirty="0" smtClean="0">
                <a:solidFill>
                  <a:srgbClr val="C00000"/>
                </a:solidFill>
              </a:rPr>
              <a:t> </a:t>
            </a:r>
            <a:r>
              <a:rPr lang="hi-IN" dirty="0" smtClean="0">
                <a:solidFill>
                  <a:srgbClr val="C00000"/>
                </a:solidFill>
              </a:rPr>
              <a:t>वेतन, पेंशन,ब्याज आदि</a:t>
            </a:r>
            <a:endParaRPr lang="en-US" dirty="0">
              <a:solidFill>
                <a:srgbClr val="C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sz="3200" dirty="0" smtClean="0">
                <a:solidFill>
                  <a:srgbClr val="0070C0"/>
                </a:solidFill>
              </a:rPr>
              <a:t>प्रायोजित</a:t>
            </a:r>
            <a:r>
              <a:rPr lang="en-US" sz="3200" dirty="0" smtClean="0">
                <a:solidFill>
                  <a:srgbClr val="0070C0"/>
                </a:solidFill>
              </a:rPr>
              <a:t> </a:t>
            </a:r>
            <a:r>
              <a:rPr lang="hi-IN" sz="3200" dirty="0" smtClean="0">
                <a:solidFill>
                  <a:srgbClr val="0070C0"/>
                </a:solidFill>
              </a:rPr>
              <a:t>योजनाओं के लिए प्रावधान</a:t>
            </a:r>
            <a:endParaRPr lang="en-US" sz="3200" dirty="0" smtClean="0">
              <a:solidFill>
                <a:srgbClr val="0070C0"/>
              </a:solidFill>
            </a:endParaRPr>
          </a:p>
          <a:p>
            <a:r>
              <a:rPr lang="hi-IN" sz="3200" dirty="0" smtClean="0">
                <a:solidFill>
                  <a:srgbClr val="FFC000"/>
                </a:solidFill>
              </a:rPr>
              <a:t>राज्य की योजनाओं/कार्यक्रमों के लिए प्रावधान</a:t>
            </a:r>
            <a:endParaRPr lang="en-US" sz="3200" dirty="0" smtClean="0">
              <a:solidFill>
                <a:srgbClr val="FFC000"/>
              </a:solidFill>
            </a:endParaRPr>
          </a:p>
          <a:p>
            <a:r>
              <a:rPr lang="hi-IN" sz="3200" dirty="0" smtClean="0">
                <a:solidFill>
                  <a:srgbClr val="C00000"/>
                </a:solidFill>
              </a:rPr>
              <a:t>पूंजीगत व्यय का विस्तृत अनुमान</a:t>
            </a:r>
            <a:r>
              <a:rPr lang="en-US" sz="3200" dirty="0" smtClean="0">
                <a:solidFill>
                  <a:srgbClr val="C00000"/>
                </a:solidFill>
              </a:rPr>
              <a:t> </a:t>
            </a:r>
            <a:r>
              <a:rPr lang="hi-IN" sz="3200" dirty="0" smtClean="0">
                <a:solidFill>
                  <a:srgbClr val="C00000"/>
                </a:solidFill>
              </a:rPr>
              <a:t>संपत्तियों के निर्माण के लिए पूंजीगत परिव्यय</a:t>
            </a:r>
            <a:r>
              <a:rPr lang="en-US" sz="3200" dirty="0" smtClean="0">
                <a:solidFill>
                  <a:srgbClr val="C00000"/>
                </a:solidFill>
              </a:rPr>
              <a:t> </a:t>
            </a:r>
            <a:r>
              <a:rPr lang="hi-IN" sz="3200" dirty="0" smtClean="0">
                <a:solidFill>
                  <a:srgbClr val="C00000"/>
                </a:solidFill>
              </a:rPr>
              <a:t>ऋण की चुकौती</a:t>
            </a:r>
            <a:endParaRPr lang="en-US" sz="3200" dirty="0" smtClean="0">
              <a:solidFill>
                <a:srgbClr val="C00000"/>
              </a:solidFill>
            </a:endParaRPr>
          </a:p>
          <a:p>
            <a:r>
              <a:rPr lang="en-US" sz="3200" dirty="0" smtClean="0">
                <a:solidFill>
                  <a:srgbClr val="92D050"/>
                </a:solidFill>
              </a:rPr>
              <a:t> </a:t>
            </a:r>
            <a:r>
              <a:rPr lang="hi-IN" sz="3200" dirty="0" smtClean="0">
                <a:solidFill>
                  <a:srgbClr val="92D050"/>
                </a:solidFill>
              </a:rPr>
              <a:t>ऋण और अग्रिमों का वितरण</a:t>
            </a:r>
            <a:endParaRPr lang="en-US" sz="3200" dirty="0" smtClean="0">
              <a:solidFill>
                <a:srgbClr val="92D050"/>
              </a:solidFill>
            </a:endParaRPr>
          </a:p>
          <a:p>
            <a:r>
              <a:rPr lang="en-US" sz="3200" dirty="0" smtClean="0"/>
              <a:t>‘</a:t>
            </a:r>
            <a:r>
              <a:rPr lang="en-US" sz="3200" dirty="0" smtClean="0">
                <a:solidFill>
                  <a:srgbClr val="C00000"/>
                </a:solidFill>
              </a:rPr>
              <a:t>voted’ and ‘</a:t>
            </a:r>
            <a:r>
              <a:rPr lang="en-US" sz="3200" dirty="0" smtClean="0">
                <a:solidFill>
                  <a:srgbClr val="0070C0"/>
                </a:solidFill>
              </a:rPr>
              <a:t>charged</a:t>
            </a:r>
            <a:r>
              <a:rPr lang="en-US" sz="3200" dirty="0" smtClean="0">
                <a:solidFill>
                  <a:srgbClr val="C00000"/>
                </a:solidFill>
              </a:rPr>
              <a:t>’ (</a:t>
            </a:r>
            <a:r>
              <a:rPr lang="hi-IN" sz="3200" dirty="0" smtClean="0">
                <a:solidFill>
                  <a:srgbClr val="C00000"/>
                </a:solidFill>
              </a:rPr>
              <a:t>मतदान' और 'प्रभारित' घटकों </a:t>
            </a:r>
            <a:r>
              <a:rPr lang="en-US" dirty="0" smtClean="0">
                <a:solidFill>
                  <a:srgbClr val="C00000"/>
                </a:solidFill>
              </a:rPr>
              <a:t>)</a:t>
            </a:r>
            <a:endParaRPr lang="en-US" dirty="0">
              <a:solidFill>
                <a:srgbClr val="C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0070C0"/>
                </a:solidFill>
              </a:rPr>
              <a:t>विनियोग खाते</a:t>
            </a:r>
            <a:endParaRPr lang="en-US" dirty="0" smtClean="0">
              <a:solidFill>
                <a:srgbClr val="0070C0"/>
              </a:solidFill>
            </a:endParaRPr>
          </a:p>
          <a:p>
            <a:r>
              <a:rPr lang="en-US" dirty="0" smtClean="0">
                <a:solidFill>
                  <a:srgbClr val="0070C0"/>
                </a:solidFill>
              </a:rPr>
              <a:t> </a:t>
            </a:r>
            <a:r>
              <a:rPr lang="hi-IN" dirty="0" smtClean="0">
                <a:solidFill>
                  <a:srgbClr val="FFC000"/>
                </a:solidFill>
              </a:rPr>
              <a:t>विनियोग खाते मूल बजट</a:t>
            </a:r>
            <a:r>
              <a:rPr lang="hi-IN" dirty="0" smtClean="0">
                <a:solidFill>
                  <a:srgbClr val="0070C0"/>
                </a:solidFill>
              </a:rPr>
              <a:t>, </a:t>
            </a:r>
            <a:endParaRPr lang="en-US" dirty="0" smtClean="0">
              <a:solidFill>
                <a:srgbClr val="0070C0"/>
              </a:solidFill>
            </a:endParaRPr>
          </a:p>
          <a:p>
            <a:r>
              <a:rPr lang="hi-IN" dirty="0" smtClean="0">
                <a:solidFill>
                  <a:srgbClr val="0070C0"/>
                </a:solidFill>
              </a:rPr>
              <a:t>अनुपूरक अनुदान</a:t>
            </a:r>
            <a:r>
              <a:rPr lang="hi-IN" dirty="0" smtClean="0"/>
              <a:t>,</a:t>
            </a:r>
            <a:endParaRPr lang="en-US" dirty="0" smtClean="0"/>
          </a:p>
          <a:p>
            <a:r>
              <a:rPr lang="hi-IN" dirty="0" smtClean="0">
                <a:solidFill>
                  <a:srgbClr val="C00000"/>
                </a:solidFill>
              </a:rPr>
              <a:t>अभ्यर्पण, </a:t>
            </a:r>
            <a:endParaRPr lang="en-US" dirty="0" smtClean="0">
              <a:solidFill>
                <a:srgbClr val="C00000"/>
              </a:solidFill>
            </a:endParaRPr>
          </a:p>
          <a:p>
            <a:r>
              <a:rPr lang="hi-IN" dirty="0" smtClean="0">
                <a:solidFill>
                  <a:srgbClr val="00B050"/>
                </a:solidFill>
              </a:rPr>
              <a:t>बचत</a:t>
            </a:r>
            <a:r>
              <a:rPr lang="hi-IN" dirty="0" smtClean="0">
                <a:solidFill>
                  <a:srgbClr val="C00000"/>
                </a:solidFill>
              </a:rPr>
              <a:t> और </a:t>
            </a:r>
            <a:endParaRPr lang="en-US" dirty="0" smtClean="0">
              <a:solidFill>
                <a:srgbClr val="C00000"/>
              </a:solidFill>
            </a:endParaRPr>
          </a:p>
          <a:p>
            <a:r>
              <a:rPr lang="hi-IN" dirty="0" smtClean="0">
                <a:solidFill>
                  <a:srgbClr val="00B050"/>
                </a:solidFill>
              </a:rPr>
              <a:t>पुनर्विनियोग</a:t>
            </a:r>
            <a:r>
              <a:rPr lang="hi-IN" dirty="0" smtClean="0">
                <a:solidFill>
                  <a:srgbClr val="C00000"/>
                </a:solidFill>
              </a:rPr>
              <a:t> को स्पष्ट रूप से दर्शाते हैं, और विभिन्न निर्दिष्ट सेवाओं पर वास्तविक पूंजीगतऔर राजस्व व्यय को दर्शाते हैं, जबकि अधिकृत सेवाओं पर व्यय</a:t>
            </a:r>
            <a:endParaRPr lang="en-US" dirty="0">
              <a:solidFill>
                <a:srgbClr val="C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विशिष्ट बजट</a:t>
            </a:r>
            <a:endParaRPr lang="en-US" dirty="0"/>
          </a:p>
        </p:txBody>
      </p:sp>
      <p:sp>
        <p:nvSpPr>
          <p:cNvPr id="3" name="Content Placeholder 2"/>
          <p:cNvSpPr>
            <a:spLocks noGrp="1"/>
          </p:cNvSpPr>
          <p:nvPr>
            <p:ph idx="1"/>
          </p:nvPr>
        </p:nvSpPr>
        <p:spPr/>
        <p:txBody>
          <a:bodyPr/>
          <a:lstStyle/>
          <a:p>
            <a:r>
              <a:rPr lang="hi-IN" dirty="0" smtClean="0">
                <a:solidFill>
                  <a:srgbClr val="C00000"/>
                </a:solidFill>
              </a:rPr>
              <a:t>विशिष्ट बजट</a:t>
            </a:r>
            <a:r>
              <a:rPr lang="en-US" dirty="0" smtClean="0">
                <a:solidFill>
                  <a:srgbClr val="C00000"/>
                </a:solidFill>
              </a:rPr>
              <a:t> </a:t>
            </a:r>
            <a:r>
              <a:rPr lang="hi-IN" dirty="0" smtClean="0">
                <a:solidFill>
                  <a:srgbClr val="C00000"/>
                </a:solidFill>
              </a:rPr>
              <a:t>बजट और व्यय के कुछ पहलुओं, जैसे खर्च, पर विशेष ध्यान देने और अधिक पारदर्शी</a:t>
            </a:r>
            <a:r>
              <a:rPr lang="en-US" dirty="0" smtClean="0">
                <a:solidFill>
                  <a:srgbClr val="C00000"/>
                </a:solidFill>
              </a:rPr>
              <a:t> </a:t>
            </a:r>
            <a:r>
              <a:rPr lang="hi-IN" dirty="0" smtClean="0">
                <a:solidFill>
                  <a:srgbClr val="C00000"/>
                </a:solidFill>
              </a:rPr>
              <a:t>महिलाओं, बच्चों,पर्यावरण, वन और जलवायु परिवर्तन पर सरकारी और तार्किक दृष्टिकोण की आवश्यकता है।</a:t>
            </a:r>
            <a:endParaRPr lang="en-US" dirty="0" smtClean="0">
              <a:solidFill>
                <a:srgbClr val="C00000"/>
              </a:solidFill>
            </a:endParaRPr>
          </a:p>
          <a:p>
            <a:r>
              <a:rPr lang="hi-IN" dirty="0" smtClean="0"/>
              <a:t> </a:t>
            </a:r>
            <a:r>
              <a:rPr lang="hi-IN" dirty="0" smtClean="0">
                <a:solidFill>
                  <a:srgbClr val="FFC000"/>
                </a:solidFill>
              </a:rPr>
              <a:t>बिहार ने इस दौरान जेंडर बजट, बाल कल्याण बजट और</a:t>
            </a:r>
            <a:r>
              <a:rPr lang="en-US" dirty="0" smtClean="0">
                <a:solidFill>
                  <a:srgbClr val="FFC000"/>
                </a:solidFill>
              </a:rPr>
              <a:t> </a:t>
            </a:r>
            <a:r>
              <a:rPr lang="hi-IN" dirty="0" smtClean="0">
                <a:solidFill>
                  <a:srgbClr val="FFC000"/>
                </a:solidFill>
              </a:rPr>
              <a:t>हरित बजट तैयार किया।</a:t>
            </a:r>
            <a:endParaRPr lang="en-US" dirty="0">
              <a:solidFill>
                <a:srgbClr val="FFC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C00000"/>
                </a:solidFill>
              </a:rPr>
              <a:t> बजट योजनाओं को दो श्रेणियों में विभाजित किया गया है: श्रेणी 'ए' (केवल महिलाओं के लिए100 प्रतिशत बजट वाली योजना) और 'बी' (कम से कम 30 प्रतिशत बजटमहिलाओं के लिए समर्पित)। </a:t>
            </a:r>
            <a:r>
              <a:rPr lang="hi-IN" dirty="0" smtClean="0"/>
              <a:t> जो राज्य सरकार के संबंधित विभागों द्वारा संचालित की जाती हैं।</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00B050"/>
                </a:solidFill>
              </a:rPr>
              <a:t>Child Welfare Budget National Policy for Child (NPC) - 2013 </a:t>
            </a:r>
            <a:r>
              <a:rPr lang="en-US" dirty="0" smtClean="0">
                <a:solidFill>
                  <a:srgbClr val="7030A0"/>
                </a:solidFill>
              </a:rPr>
              <a:t>guided the State Government to prepare Child Welfare Budget. Following the NPC, State Government issued Standard Operating Procedure, and Child Budget Manual for preparation of the Child Welfare Budget. Accordingly, the Government started preparing Child Welfare Budget since 2013-14 in the State.</a:t>
            </a:r>
            <a:endParaRPr lang="en-US" dirty="0">
              <a:solidFill>
                <a:srgbClr val="7030A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00B050"/>
                </a:solidFill>
              </a:rPr>
              <a:t>Green Budget Since Financial Year 2020-21, the State government has been preparing a Green Budget and has dedicated at least three per cent of its original budgetary resources for the Green Budget during the last three years.</a:t>
            </a:r>
            <a:endParaRPr lang="en-US" dirty="0">
              <a:solidFill>
                <a:srgbClr val="00B05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r>
              <a:rPr lang="hi-IN" sz="8600" dirty="0" smtClean="0">
                <a:solidFill>
                  <a:srgbClr val="FF0000"/>
                </a:solidFill>
              </a:rPr>
              <a:t>बजट किसी भी सरकार के लिए विकास की कुंजी होती है. बिहार में बजट (</a:t>
            </a:r>
            <a:r>
              <a:rPr lang="en-US" sz="8600" dirty="0" smtClean="0">
                <a:solidFill>
                  <a:srgbClr val="FF0000"/>
                </a:solidFill>
              </a:rPr>
              <a:t>Bihar government budget) </a:t>
            </a:r>
            <a:r>
              <a:rPr lang="hi-IN" sz="8600" dirty="0" smtClean="0">
                <a:solidFill>
                  <a:srgbClr val="FF0000"/>
                </a:solidFill>
              </a:rPr>
              <a:t>बनाने में सबसे अहम भूमिका वित्त विभाग और योजना विभाग की होती है.</a:t>
            </a:r>
            <a:endParaRPr lang="en-US" sz="8600" dirty="0" smtClean="0">
              <a:solidFill>
                <a:srgbClr val="FF0000"/>
              </a:solidFill>
            </a:endParaRPr>
          </a:p>
          <a:p>
            <a:endParaRPr lang="en-US" sz="3600" dirty="0" smtClean="0">
              <a:solidFill>
                <a:srgbClr val="FF0000"/>
              </a:solidFill>
            </a:endParaRPr>
          </a:p>
          <a:p>
            <a:pPr>
              <a:buNone/>
            </a:pPr>
            <a:endParaRPr lang="en-US" sz="3600" dirty="0" smtClean="0">
              <a:solidFill>
                <a:srgbClr val="FF0000"/>
              </a:solidFill>
            </a:endParaRPr>
          </a:p>
          <a:p>
            <a:r>
              <a:rPr lang="hi-IN" sz="9600" dirty="0" smtClean="0">
                <a:solidFill>
                  <a:srgbClr val="FF0000"/>
                </a:solidFill>
              </a:rPr>
              <a:t> </a:t>
            </a:r>
            <a:r>
              <a:rPr lang="hi-IN" sz="9600" dirty="0" smtClean="0">
                <a:solidFill>
                  <a:srgbClr val="0070C0"/>
                </a:solidFill>
              </a:rPr>
              <a:t>बजट के जरिए सरकार अगले 1 साल के लिए विकास की रूपरेखा तय करती है. बजट के जरिए राज्य सरकार विकास योजनाओं में अपनी प्राथमिकताएं तय करती है. योजना और गैर योजना मद में </a:t>
            </a:r>
            <a:r>
              <a:rPr lang="hi-IN" sz="9600" u="sng" dirty="0" smtClean="0">
                <a:solidFill>
                  <a:srgbClr val="0070C0"/>
                </a:solidFill>
                <a:hlinkClick r:id="rId2"/>
              </a:rPr>
              <a:t>बजट तैयार </a:t>
            </a:r>
            <a:r>
              <a:rPr lang="hi-IN" sz="9600" dirty="0" smtClean="0">
                <a:solidFill>
                  <a:srgbClr val="0070C0"/>
                </a:solidFill>
              </a:rPr>
              <a:t>किया जाता है.</a:t>
            </a:r>
            <a:r>
              <a:rPr lang="hi-IN" sz="9600" dirty="0" smtClean="0">
                <a:solidFill>
                  <a:srgbClr val="FF0000"/>
                </a:solidFill>
              </a:rPr>
              <a:t> </a:t>
            </a:r>
            <a:endParaRPr lang="en-US" sz="9600" dirty="0" smtClean="0">
              <a:solidFill>
                <a:srgbClr val="FF0000"/>
              </a:solidFill>
            </a:endParaRPr>
          </a:p>
          <a:p>
            <a:endParaRPr lang="en-US" sz="5100" dirty="0" smtClean="0">
              <a:solidFill>
                <a:srgbClr val="FF0000"/>
              </a:solidFill>
            </a:endParaRPr>
          </a:p>
          <a:p>
            <a:endParaRPr lang="en-US" sz="3600" dirty="0" smtClean="0">
              <a:solidFill>
                <a:srgbClr val="FF0000"/>
              </a:solidFill>
            </a:endParaRPr>
          </a:p>
          <a:p>
            <a:endParaRPr lang="en-US" sz="3600" dirty="0" smtClean="0">
              <a:solidFill>
                <a:srgbClr val="FF0000"/>
              </a:solidFill>
            </a:endParaRPr>
          </a:p>
          <a:p>
            <a:r>
              <a:rPr lang="hi-IN" sz="11200" dirty="0" smtClean="0">
                <a:solidFill>
                  <a:srgbClr val="00B050"/>
                </a:solidFill>
              </a:rPr>
              <a:t>सरकार यह देखती है कि अलग-अलग संसाधनों से सरकार को कितना आय हो रहा है और सरकार उसका कितना हिस्सा खर्च कर सकती है.</a:t>
            </a:r>
          </a:p>
          <a:p>
            <a:pPr>
              <a:buNone/>
            </a:pPr>
            <a:r>
              <a:rPr lang="hi-IN" sz="3600" dirty="0" smtClean="0"/>
              <a:t/>
            </a:r>
            <a:br>
              <a:rPr lang="hi-IN" sz="3600" dirty="0" smtClean="0"/>
            </a:br>
            <a:endParaRPr lang="en-US" sz="3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chemeClr val="tx2"/>
                </a:solidFill>
              </a:rPr>
              <a:t>सभी विभागों को प्रपत्र सौपे जाते हैं. सभी विभाग प्रपत्र भरकर अक्टूबर-नवंबर माह तक वित्त विभाग को सौंप देते हैं. </a:t>
            </a:r>
            <a:endParaRPr lang="en-US" dirty="0" smtClean="0">
              <a:solidFill>
                <a:schemeClr val="tx2"/>
              </a:solidFill>
            </a:endParaRPr>
          </a:p>
          <a:p>
            <a:r>
              <a:rPr lang="hi-IN" dirty="0" smtClean="0">
                <a:solidFill>
                  <a:schemeClr val="tx2"/>
                </a:solidFill>
              </a:rPr>
              <a:t>सभी विभाग अपनी योजनाओं के हिसाब से खर्च का ब्यौरा योजना विभाग को सौंप देते हैं. </a:t>
            </a:r>
            <a:endParaRPr lang="en-US" dirty="0" smtClean="0">
              <a:solidFill>
                <a:schemeClr val="tx2"/>
              </a:solidFill>
            </a:endParaRPr>
          </a:p>
          <a:p>
            <a:r>
              <a:rPr lang="hi-IN" dirty="0" smtClean="0">
                <a:solidFill>
                  <a:srgbClr val="00B050"/>
                </a:solidFill>
              </a:rPr>
              <a:t>योजना विभाग यह तय करता है कि किस स्कीम के तहत कितना पैसा विभाग को देना है.</a:t>
            </a:r>
            <a:endParaRPr lang="en-US" dirty="0" smtClean="0">
              <a:solidFill>
                <a:srgbClr val="00B050"/>
              </a:solidFill>
            </a:endParaRPr>
          </a:p>
          <a:p>
            <a:r>
              <a:rPr lang="hi-IN" dirty="0" smtClean="0">
                <a:solidFill>
                  <a:schemeClr val="tx2"/>
                </a:solidFill>
              </a:rPr>
              <a:t>  </a:t>
            </a:r>
            <a:r>
              <a:rPr lang="hi-IN" dirty="0" smtClean="0">
                <a:solidFill>
                  <a:srgbClr val="C00000"/>
                </a:solidFill>
              </a:rPr>
              <a:t>सरकार यह भी देखती है कि पिछले साल किस विभाग को किस मद में कितना पैसा दिया गया.</a:t>
            </a:r>
            <a:endParaRPr lang="en-US" dirty="0">
              <a:solidFill>
                <a:srgbClr val="C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C00000"/>
                </a:solidFill>
              </a:rPr>
              <a:t>उसी के आधार पर सरकार अगले साल के लिए बजट का आकार तय करती है. </a:t>
            </a:r>
            <a:endParaRPr lang="en-US" dirty="0" smtClean="0">
              <a:solidFill>
                <a:srgbClr val="C00000"/>
              </a:solidFill>
            </a:endParaRPr>
          </a:p>
          <a:p>
            <a:r>
              <a:rPr lang="hi-IN" dirty="0" smtClean="0">
                <a:solidFill>
                  <a:srgbClr val="00B050"/>
                </a:solidFill>
              </a:rPr>
              <a:t>विभाग की प्राथमिकता भी तय की जाती है. </a:t>
            </a:r>
            <a:endParaRPr lang="en-US" dirty="0" smtClean="0">
              <a:solidFill>
                <a:srgbClr val="00B050"/>
              </a:solidFill>
            </a:endParaRPr>
          </a:p>
          <a:p>
            <a:r>
              <a:rPr lang="en-US" dirty="0" smtClean="0">
                <a:solidFill>
                  <a:srgbClr val="00B050"/>
                </a:solidFill>
              </a:rPr>
              <a:t> </a:t>
            </a:r>
            <a:r>
              <a:rPr lang="hi-IN" dirty="0" smtClean="0">
                <a:solidFill>
                  <a:srgbClr val="00B050"/>
                </a:solidFill>
              </a:rPr>
              <a:t>कई बार सरकारें प्राथमिकताओं</a:t>
            </a:r>
            <a:r>
              <a:rPr lang="en-US" dirty="0" smtClean="0">
                <a:solidFill>
                  <a:srgbClr val="00B050"/>
                </a:solidFill>
              </a:rPr>
              <a:t> </a:t>
            </a:r>
            <a:r>
              <a:rPr lang="hi-IN" dirty="0" smtClean="0">
                <a:solidFill>
                  <a:srgbClr val="00B050"/>
                </a:solidFill>
              </a:rPr>
              <a:t>में बदलाव भी करती हैं.</a:t>
            </a:r>
            <a:endParaRPr lang="en-US" dirty="0" smtClean="0">
              <a:solidFill>
                <a:srgbClr val="00B050"/>
              </a:solidFill>
            </a:endParaRPr>
          </a:p>
          <a:p>
            <a:r>
              <a:rPr lang="hi-IN" dirty="0" smtClean="0">
                <a:solidFill>
                  <a:srgbClr val="00B050"/>
                </a:solidFill>
              </a:rPr>
              <a:t> </a:t>
            </a:r>
            <a:r>
              <a:rPr lang="hi-IN" dirty="0" smtClean="0">
                <a:solidFill>
                  <a:srgbClr val="C00000"/>
                </a:solidFill>
              </a:rPr>
              <a:t>अगर किसी सेक्टर में लक्ष्य पूरा हो गया तो उस विभाग का बजट कम किया जाता है और दूसरे विभाग का बजट बढ़ा दिया जाता है.</a:t>
            </a:r>
            <a:endParaRPr lang="en-US" dirty="0">
              <a:solidFill>
                <a:srgbClr val="C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00B050"/>
                </a:solidFill>
              </a:rPr>
              <a:t>राज्य सरकार का बजट बनाने की प्रक्रिया में कई चरण शामिल होते हैं, </a:t>
            </a:r>
            <a:endParaRPr lang="en-US" dirty="0" smtClean="0">
              <a:solidFill>
                <a:srgbClr val="00B050"/>
              </a:solidFill>
            </a:endParaRPr>
          </a:p>
          <a:p>
            <a:r>
              <a:rPr lang="hi-IN" dirty="0" smtClean="0">
                <a:solidFill>
                  <a:srgbClr val="FFC000"/>
                </a:solidFill>
              </a:rPr>
              <a:t>जिनमें राजस्व और व्यय का अनुमान लगाना, बजट को विधानसभा में प्रस्तुत करना, </a:t>
            </a:r>
            <a:endParaRPr lang="en-US" dirty="0" smtClean="0">
              <a:solidFill>
                <a:srgbClr val="FFC000"/>
              </a:solidFill>
            </a:endParaRPr>
          </a:p>
          <a:p>
            <a:r>
              <a:rPr lang="hi-IN" dirty="0" smtClean="0">
                <a:solidFill>
                  <a:srgbClr val="FFC000"/>
                </a:solidFill>
              </a:rPr>
              <a:t>उस पर चर्चा और अनुमोदन प्राप्त करना, और अंत में, बजट का कार्यान्वयन शामिल है।</a:t>
            </a:r>
            <a:r>
              <a:rPr lang="hi-IN" dirty="0" smtClean="0"/>
              <a:t>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solidFill>
                  <a:srgbClr val="C00000"/>
                </a:solidFill>
              </a:rPr>
              <a:t>What Are the Steps to Budget Preparation?</a:t>
            </a:r>
            <a:endParaRPr lang="en-US" dirty="0" smtClean="0">
              <a:solidFill>
                <a:srgbClr val="C00000"/>
              </a:solidFill>
            </a:endParaRPr>
          </a:p>
          <a:p>
            <a:r>
              <a:rPr lang="en-US" dirty="0" smtClean="0">
                <a:solidFill>
                  <a:srgbClr val="C00000"/>
                </a:solidFill>
              </a:rPr>
              <a:t>Budget Preparation – Step 1: Define Major Goals and Objectives.</a:t>
            </a:r>
          </a:p>
          <a:p>
            <a:r>
              <a:rPr lang="en-US" dirty="0" smtClean="0">
                <a:solidFill>
                  <a:schemeClr val="accent1"/>
                </a:solidFill>
              </a:rPr>
              <a:t>Budget Preparation – Step 2: Gather Data.</a:t>
            </a:r>
          </a:p>
          <a:p>
            <a:r>
              <a:rPr lang="en-US" dirty="0" smtClean="0">
                <a:solidFill>
                  <a:srgbClr val="00B050"/>
                </a:solidFill>
              </a:rPr>
              <a:t>Budget Preparation – Step 3: Prepare the Model</a:t>
            </a:r>
            <a:r>
              <a:rPr lang="en-US" dirty="0" smtClean="0">
                <a:solidFill>
                  <a:srgbClr val="C00000"/>
                </a:solidFill>
              </a:rPr>
              <a:t>.</a:t>
            </a:r>
          </a:p>
          <a:p>
            <a:r>
              <a:rPr lang="en-US" dirty="0" smtClean="0">
                <a:solidFill>
                  <a:srgbClr val="FFC000"/>
                </a:solidFill>
              </a:rPr>
              <a:t>Budget Preparation – Step 4: Approve the Budget.</a:t>
            </a:r>
          </a:p>
          <a:p>
            <a:r>
              <a:rPr lang="en-US" dirty="0" smtClean="0"/>
              <a:t/>
            </a:r>
            <a:br>
              <a:rPr lang="en-US" dirty="0" smtClean="0"/>
            </a:b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बजट बनाने की प्रक्रिया</a:t>
            </a:r>
            <a:endParaRPr lang="en-US" dirty="0"/>
          </a:p>
        </p:txBody>
      </p:sp>
      <p:sp>
        <p:nvSpPr>
          <p:cNvPr id="3" name="Content Placeholder 2"/>
          <p:cNvSpPr>
            <a:spLocks noGrp="1"/>
          </p:cNvSpPr>
          <p:nvPr>
            <p:ph idx="1"/>
          </p:nvPr>
        </p:nvSpPr>
        <p:spPr/>
        <p:txBody>
          <a:bodyPr/>
          <a:lstStyle/>
          <a:p>
            <a:r>
              <a:rPr lang="hi-IN" dirty="0" smtClean="0">
                <a:solidFill>
                  <a:srgbClr val="00B050"/>
                </a:solidFill>
              </a:rPr>
              <a:t>बजट बनाने की प्रक्रिया:</a:t>
            </a:r>
          </a:p>
          <a:p>
            <a:r>
              <a:rPr lang="hi-IN" b="1" dirty="0" smtClean="0">
                <a:solidFill>
                  <a:srgbClr val="00B050"/>
                </a:solidFill>
              </a:rPr>
              <a:t>1. राजस्व और व्यय का अनुमान:</a:t>
            </a:r>
            <a:endParaRPr lang="hi-IN" dirty="0" smtClean="0">
              <a:solidFill>
                <a:srgbClr val="00B050"/>
              </a:solidFill>
            </a:endParaRPr>
          </a:p>
          <a:p>
            <a:r>
              <a:rPr lang="hi-IN" dirty="0" smtClean="0">
                <a:solidFill>
                  <a:srgbClr val="C00000"/>
                </a:solidFill>
              </a:rPr>
              <a:t>राज्य सरकार का वित्त विभाग विभिन्न विभागों से उनके अपेक्षित व्यय और राजस्व के अनुमान प्राप्त करता है। इन अनुमानों को </a:t>
            </a:r>
            <a:r>
              <a:rPr lang="en-US" dirty="0" smtClean="0">
                <a:solidFill>
                  <a:srgbClr val="C00000"/>
                </a:solidFill>
              </a:rPr>
              <a:t>consolidated </a:t>
            </a:r>
            <a:r>
              <a:rPr lang="hi-IN" dirty="0" smtClean="0">
                <a:solidFill>
                  <a:srgbClr val="C00000"/>
                </a:solidFill>
              </a:rPr>
              <a:t>करके राज्य का कुल राजस्व और व्यय अनुमान तैयार किया जाता है।</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t>2 </a:t>
            </a:r>
            <a:r>
              <a:rPr lang="hi-IN" b="1" dirty="0" smtClean="0">
                <a:solidFill>
                  <a:srgbClr val="FFC000"/>
                </a:solidFill>
              </a:rPr>
              <a:t>बजट का मसौदा तैयार करना:</a:t>
            </a:r>
            <a:endParaRPr lang="hi-IN" dirty="0" smtClean="0">
              <a:solidFill>
                <a:srgbClr val="FFC000"/>
              </a:solidFill>
            </a:endParaRPr>
          </a:p>
          <a:p>
            <a:r>
              <a:rPr lang="hi-IN" dirty="0" smtClean="0">
                <a:solidFill>
                  <a:srgbClr val="C00000"/>
                </a:solidFill>
              </a:rPr>
              <a:t>वित्त विभाग इन अनुमानों के आधार पर बजट का मसौदा तैयार करता है। इसमें राजस्व प्राप्तियों, व्यय, घाटे या अधिशेष का विवरण शामिल होता है।</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solidFill>
                  <a:srgbClr val="92D050"/>
                </a:solidFill>
              </a:rPr>
              <a:t>विधानमंडल में प्रस्तुति:</a:t>
            </a:r>
            <a:endParaRPr lang="hi-IN" dirty="0" smtClean="0">
              <a:solidFill>
                <a:srgbClr val="92D050"/>
              </a:solidFill>
            </a:endParaRPr>
          </a:p>
          <a:p>
            <a:r>
              <a:rPr lang="hi-IN" dirty="0" smtClean="0">
                <a:solidFill>
                  <a:srgbClr val="C00000"/>
                </a:solidFill>
              </a:rPr>
              <a:t>बजट का मसौदा राज्य विधानमंडल (विधानसभा) में प्रस्तुत किया जाता है।</a:t>
            </a:r>
          </a:p>
          <a:p>
            <a:r>
              <a:rPr lang="hi-IN" b="1" dirty="0" smtClean="0">
                <a:solidFill>
                  <a:srgbClr val="92D050"/>
                </a:solidFill>
              </a:rPr>
              <a:t>चर्चा और अनुमोदन:</a:t>
            </a:r>
            <a:endParaRPr lang="hi-IN" dirty="0" smtClean="0">
              <a:solidFill>
                <a:srgbClr val="92D050"/>
              </a:solidFill>
            </a:endParaRPr>
          </a:p>
          <a:p>
            <a:r>
              <a:rPr lang="hi-IN" dirty="0" smtClean="0">
                <a:solidFill>
                  <a:srgbClr val="C00000"/>
                </a:solidFill>
              </a:rPr>
              <a:t>विधानमंडल में बजट पर विस्तृत चर्चा होती है। सदस्य सरकार के व्यय प्रस्तावों पर सवाल उठाते हैं, सुझाव देते हैं और बहस करते हैं। अंततः, विधानमंडल बजट को मंजूरी देता है।</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t>बजट का कार्यान्वयन:</a:t>
            </a:r>
            <a:endParaRPr lang="hi-IN" dirty="0" smtClean="0"/>
          </a:p>
          <a:p>
            <a:r>
              <a:rPr lang="hi-IN" dirty="0" smtClean="0">
                <a:solidFill>
                  <a:srgbClr val="FF0000"/>
                </a:solidFill>
              </a:rPr>
              <a:t>बजट पारित होने के बाद, राज्य सरकार इसे लागू करती है। इसमें विभिन्न विभागों और योजनाओं के लिए धन आवंटित करना और यह सुनिश्चित करना शामिल है कि व्यय बजट के अनुसार हो।</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t> ऑडिट:</a:t>
            </a:r>
            <a:endParaRPr lang="hi-IN" dirty="0" smtClean="0"/>
          </a:p>
          <a:p>
            <a:r>
              <a:rPr lang="hi-IN" dirty="0" smtClean="0">
                <a:solidFill>
                  <a:srgbClr val="00B0F0"/>
                </a:solidFill>
              </a:rPr>
              <a:t>बजट के कार्यान्वयन के बाद, एक स्वतंत्र ऑडिट एजेंसी द्वारा बजट का ऑडिट किया जाता है ताकि यह सुनिश्चित किया जा सके कि धन का उपयोग सही तरीके से किया गया है।</a:t>
            </a:r>
            <a:r>
              <a:rPr lang="hi-IN" dirty="0" smtClean="0"/>
              <a:t> </a:t>
            </a:r>
            <a:endParaRPr lang="hi-IN"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solidFill>
                  <a:srgbClr val="FFC000"/>
                </a:solidFill>
              </a:rPr>
              <a:t>सलाह-मशविरा:</a:t>
            </a:r>
            <a:endParaRPr lang="hi-IN" dirty="0" smtClean="0">
              <a:solidFill>
                <a:srgbClr val="FFC000"/>
              </a:solidFill>
            </a:endParaRPr>
          </a:p>
          <a:p>
            <a:r>
              <a:rPr lang="hi-IN" dirty="0" smtClean="0">
                <a:solidFill>
                  <a:srgbClr val="C00000"/>
                </a:solidFill>
              </a:rPr>
              <a:t>राज्य सरकार बजट तैयार करने से पहले विभिन्न हितधारकों, जैसे व्यापारिक संगठनों, नागरिक संगठनों और विशेषज्ञों से सलाह लेती है। </a:t>
            </a:r>
            <a:endParaRPr lang="en-US" dirty="0" smtClean="0">
              <a:solidFill>
                <a:srgbClr val="C00000"/>
              </a:solidFill>
            </a:endParaRPr>
          </a:p>
          <a:p>
            <a:r>
              <a:rPr lang="hi-IN" b="1" dirty="0" smtClean="0">
                <a:solidFill>
                  <a:srgbClr val="C00000"/>
                </a:solidFill>
              </a:rPr>
              <a:t>संवैधानिक प्रावधान:</a:t>
            </a:r>
            <a:endParaRPr lang="hi-IN" dirty="0" smtClean="0">
              <a:solidFill>
                <a:srgbClr val="C00000"/>
              </a:solidFill>
            </a:endParaRPr>
          </a:p>
          <a:p>
            <a:pPr fontAlgn="ctr"/>
            <a:r>
              <a:rPr lang="hi-IN" dirty="0" smtClean="0">
                <a:solidFill>
                  <a:srgbClr val="FFC000"/>
                </a:solidFill>
              </a:rPr>
              <a:t>बजट बनाने की प्रक्रिया संविधान द्वारा निर्धारित की जाती है। </a:t>
            </a:r>
          </a:p>
          <a:p>
            <a:r>
              <a:rPr lang="hi-IN" b="1" dirty="0" smtClean="0">
                <a:solidFill>
                  <a:srgbClr val="002060"/>
                </a:solidFill>
              </a:rPr>
              <a:t>पारदर्शिता:</a:t>
            </a:r>
            <a:endParaRPr lang="hi-IN" dirty="0" smtClean="0">
              <a:solidFill>
                <a:srgbClr val="002060"/>
              </a:solidFill>
            </a:endParaRPr>
          </a:p>
          <a:p>
            <a:endParaRPr lang="hi-IN"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                         </a:t>
            </a:r>
            <a:r>
              <a:rPr lang="hi-IN" dirty="0" smtClean="0">
                <a:solidFill>
                  <a:srgbClr val="C00000"/>
                </a:solidFill>
              </a:rPr>
              <a:t>बजटीय प्रक्रिया</a:t>
            </a:r>
            <a:endParaRPr lang="en-US" dirty="0" smtClean="0">
              <a:solidFill>
                <a:srgbClr val="C00000"/>
              </a:solidFill>
            </a:endParaRPr>
          </a:p>
          <a:p>
            <a:pPr>
              <a:buNone/>
            </a:pPr>
            <a:r>
              <a:rPr lang="en-US" dirty="0" smtClean="0">
                <a:solidFill>
                  <a:schemeClr val="tx2"/>
                </a:solidFill>
              </a:rPr>
              <a:t> 1. </a:t>
            </a:r>
            <a:r>
              <a:rPr lang="hi-IN" dirty="0" smtClean="0">
                <a:solidFill>
                  <a:schemeClr val="tx2"/>
                </a:solidFill>
              </a:rPr>
              <a:t>अनुमानित संसाधन पूल</a:t>
            </a:r>
            <a:r>
              <a:rPr lang="en-US" dirty="0" smtClean="0">
                <a:solidFill>
                  <a:schemeClr val="tx2"/>
                </a:solidFill>
              </a:rPr>
              <a:t> (Estimate Resources pool)</a:t>
            </a:r>
          </a:p>
          <a:p>
            <a:r>
              <a:rPr lang="hi-IN" dirty="0" smtClean="0">
                <a:solidFill>
                  <a:srgbClr val="FFC000"/>
                </a:solidFill>
              </a:rPr>
              <a:t>राज्य का अपना राजस्व (कर और गैर कर)</a:t>
            </a:r>
            <a:r>
              <a:rPr lang="en-US" dirty="0" smtClean="0">
                <a:solidFill>
                  <a:srgbClr val="FFC000"/>
                </a:solidFill>
              </a:rPr>
              <a:t>(state own revenue( Tax and Non Tax)</a:t>
            </a:r>
          </a:p>
          <a:p>
            <a:r>
              <a:rPr lang="hi-IN" dirty="0" smtClean="0">
                <a:solidFill>
                  <a:srgbClr val="FF0000"/>
                </a:solidFill>
              </a:rPr>
              <a:t>केंद्रीय हस्तांतरण (कर और अनुदान)</a:t>
            </a:r>
            <a:r>
              <a:rPr lang="en-US" dirty="0" smtClean="0">
                <a:solidFill>
                  <a:srgbClr val="FF0000"/>
                </a:solidFill>
              </a:rPr>
              <a:t> (central devolution (Tax and Grant))</a:t>
            </a:r>
          </a:p>
          <a:p>
            <a:endParaRPr lang="en-US" dirty="0" smtClean="0">
              <a:solidFill>
                <a:srgbClr val="C00000"/>
              </a:solidFill>
            </a:endParaRPr>
          </a:p>
          <a:p>
            <a:endParaRPr lang="hi-IN" dirty="0" smtClean="0">
              <a:solidFill>
                <a:srgbClr val="C00000"/>
              </a:solidFill>
            </a:endParaRPr>
          </a:p>
          <a:p>
            <a:pPr>
              <a:buNone/>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2  </a:t>
            </a:r>
            <a:r>
              <a:rPr lang="hi-IN" dirty="0" smtClean="0">
                <a:solidFill>
                  <a:srgbClr val="C00000"/>
                </a:solidFill>
              </a:rPr>
              <a:t>प्रतिबद्ध व्यय का प्रावधान करें</a:t>
            </a:r>
            <a:r>
              <a:rPr lang="en-US" dirty="0" smtClean="0">
                <a:solidFill>
                  <a:srgbClr val="C00000"/>
                </a:solidFill>
              </a:rPr>
              <a:t> (Provide for </a:t>
            </a:r>
            <a:r>
              <a:rPr lang="en-US" dirty="0" err="1" smtClean="0">
                <a:solidFill>
                  <a:srgbClr val="C00000"/>
                </a:solidFill>
              </a:rPr>
              <a:t>Commited</a:t>
            </a:r>
            <a:r>
              <a:rPr lang="en-US" dirty="0" smtClean="0">
                <a:solidFill>
                  <a:srgbClr val="C00000"/>
                </a:solidFill>
              </a:rPr>
              <a:t> expenditure)</a:t>
            </a:r>
          </a:p>
          <a:p>
            <a:r>
              <a:rPr lang="hi-IN" dirty="0" smtClean="0">
                <a:solidFill>
                  <a:schemeClr val="accent6"/>
                </a:solidFill>
              </a:rPr>
              <a:t>इसमें वेतन, </a:t>
            </a:r>
            <a:r>
              <a:rPr lang="en-US" dirty="0" smtClean="0">
                <a:solidFill>
                  <a:schemeClr val="accent6"/>
                </a:solidFill>
              </a:rPr>
              <a:t> </a:t>
            </a:r>
            <a:r>
              <a:rPr lang="hi-IN" dirty="0" smtClean="0">
                <a:solidFill>
                  <a:schemeClr val="accent6"/>
                </a:solidFill>
              </a:rPr>
              <a:t>आदि सहित स्थापना व्यय शामिल है।</a:t>
            </a:r>
            <a:endParaRPr lang="en-US" dirty="0">
              <a:solidFill>
                <a:schemeClr val="accent6"/>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3.</a:t>
            </a:r>
            <a:r>
              <a:rPr lang="hi-IN" dirty="0" smtClean="0"/>
              <a:t> </a:t>
            </a:r>
            <a:r>
              <a:rPr lang="hi-IN" dirty="0" smtClean="0">
                <a:solidFill>
                  <a:srgbClr val="C00000"/>
                </a:solidFill>
              </a:rPr>
              <a:t>केंद्र योजना के लिए आवंटन और इन योजनाओं में राज्य का हिस्सा</a:t>
            </a:r>
            <a:endParaRPr lang="en-US" dirty="0" smtClean="0">
              <a:solidFill>
                <a:srgbClr val="C00000"/>
              </a:solidFill>
            </a:endParaRPr>
          </a:p>
          <a:p>
            <a:r>
              <a:rPr lang="hi-IN" dirty="0" smtClean="0">
                <a:solidFill>
                  <a:schemeClr val="accent3"/>
                </a:solidFill>
              </a:rPr>
              <a:t>केंद्र प्रायोजित योजना (सीएसएस), ईएपी आदि।</a:t>
            </a:r>
            <a:r>
              <a:rPr lang="en-US" dirty="0" smtClean="0">
                <a:solidFill>
                  <a:schemeClr val="accent3"/>
                </a:solidFill>
              </a:rPr>
              <a:t>(Central Sponsored Scheme (CSS),EAPs.etc.</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smtClean="0">
                <a:solidFill>
                  <a:srgbClr val="FF0000"/>
                </a:solidFill>
              </a:rPr>
              <a:t>State Schemes </a:t>
            </a:r>
            <a:r>
              <a:rPr lang="en-US" sz="2400" dirty="0" smtClean="0"/>
              <a:t>: These schemes are related to those sectors that are under the State List, and they are funded entirely by the State Government like </a:t>
            </a:r>
            <a:r>
              <a:rPr lang="en-US" sz="2400" dirty="0" err="1" smtClean="0"/>
              <a:t>Mukhyamantri</a:t>
            </a:r>
            <a:r>
              <a:rPr lang="en-US" sz="2400" dirty="0" smtClean="0"/>
              <a:t> </a:t>
            </a:r>
            <a:r>
              <a:rPr lang="en-US" sz="2400" dirty="0" err="1" smtClean="0"/>
              <a:t>Kanya</a:t>
            </a:r>
            <a:r>
              <a:rPr lang="en-US" sz="2400" dirty="0" smtClean="0"/>
              <a:t> </a:t>
            </a:r>
            <a:r>
              <a:rPr lang="en-US" sz="2400" dirty="0" err="1" smtClean="0"/>
              <a:t>Utthan</a:t>
            </a:r>
            <a:r>
              <a:rPr lang="en-US" sz="2400" dirty="0" smtClean="0"/>
              <a:t> </a:t>
            </a:r>
            <a:r>
              <a:rPr lang="en-US" sz="2400" dirty="0" err="1" smtClean="0"/>
              <a:t>Yojana</a:t>
            </a:r>
            <a:r>
              <a:rPr lang="en-US" sz="2400" dirty="0" smtClean="0"/>
              <a:t>.</a:t>
            </a:r>
          </a:p>
          <a:p>
            <a:r>
              <a:rPr lang="en-US" sz="2400" dirty="0" smtClean="0"/>
              <a:t> </a:t>
            </a:r>
            <a:r>
              <a:rPr lang="en-US" sz="2400" dirty="0" smtClean="0">
                <a:solidFill>
                  <a:srgbClr val="FF0000"/>
                </a:solidFill>
              </a:rPr>
              <a:t>Central Sector Schemes </a:t>
            </a:r>
            <a:r>
              <a:rPr lang="en-US" sz="2400" dirty="0" smtClean="0"/>
              <a:t>: </a:t>
            </a:r>
            <a:r>
              <a:rPr lang="en-US" sz="2400" dirty="0" smtClean="0">
                <a:solidFill>
                  <a:schemeClr val="accent3"/>
                </a:solidFill>
              </a:rPr>
              <a:t>These schemes are related to the sectors that are within the Union List and they are wholly financed by the Central Government. The funds received under such schemes may be either treasury mode or agency mode, depending on the scheme design and designated implementing agency at the State Level like Cyber Crime Prevention Against Women and Children.</a:t>
            </a:r>
          </a:p>
          <a:p>
            <a:endParaRPr lang="en-US"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solidFill>
                  <a:srgbClr val="C00000"/>
                </a:solidFill>
              </a:rPr>
              <a:t>Centrally-Sponsored Schemes </a:t>
            </a:r>
            <a:r>
              <a:rPr lang="en-US" dirty="0" smtClean="0">
                <a:solidFill>
                  <a:schemeClr val="tx2"/>
                </a:solidFill>
              </a:rPr>
              <a:t>(CSS) : These schemes refer to those which are jointly financed by the Central and State Governments, as per funding patterns agreed upon by the two parties. These schemes are generally designed and monitored by the Ministries of the Union Government, with corresponding State Government Departments responsible for the implementation of the schemes at the </a:t>
            </a:r>
            <a:r>
              <a:rPr lang="en-US" dirty="0" err="1" smtClean="0">
                <a:solidFill>
                  <a:schemeClr val="tx2"/>
                </a:solidFill>
              </a:rPr>
              <a:t>eld</a:t>
            </a:r>
            <a:r>
              <a:rPr lang="en-US" dirty="0" smtClean="0">
                <a:solidFill>
                  <a:schemeClr val="tx2"/>
                </a:solidFill>
              </a:rPr>
              <a:t> level. Presently, most CSS follow the funding pattern of 60:40, between the Central and State Governments like </a:t>
            </a:r>
            <a:r>
              <a:rPr lang="en-US" dirty="0" err="1" smtClean="0">
                <a:solidFill>
                  <a:schemeClr val="tx2"/>
                </a:solidFill>
              </a:rPr>
              <a:t>Samagra</a:t>
            </a:r>
            <a:r>
              <a:rPr lang="en-US" dirty="0" smtClean="0">
                <a:solidFill>
                  <a:schemeClr val="tx2"/>
                </a:solidFill>
              </a:rPr>
              <a:t> </a:t>
            </a:r>
            <a:r>
              <a:rPr lang="en-US" dirty="0" err="1" smtClean="0">
                <a:solidFill>
                  <a:schemeClr val="tx2"/>
                </a:solidFill>
              </a:rPr>
              <a:t>Shiksha</a:t>
            </a:r>
            <a:r>
              <a:rPr lang="en-US" dirty="0" smtClean="0">
                <a:solidFill>
                  <a:schemeClr val="tx2"/>
                </a:solidFill>
              </a:rPr>
              <a:t> </a:t>
            </a:r>
            <a:r>
              <a:rPr lang="en-US" dirty="0" err="1" smtClean="0">
                <a:solidFill>
                  <a:schemeClr val="tx2"/>
                </a:solidFill>
              </a:rPr>
              <a:t>Abhiyan</a:t>
            </a:r>
            <a:r>
              <a:rPr lang="en-US" dirty="0" smtClean="0">
                <a:solidFill>
                  <a:srgbClr val="FFC000"/>
                </a:solidFill>
              </a:rPr>
              <a:t>. </a:t>
            </a:r>
            <a:endParaRPr lang="en-US" dirty="0">
              <a:solidFill>
                <a:srgbClr val="FFC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4 </a:t>
            </a:r>
            <a:r>
              <a:rPr lang="hi-IN" dirty="0" smtClean="0">
                <a:solidFill>
                  <a:srgbClr val="C00000"/>
                </a:solidFill>
              </a:rPr>
              <a:t>राज्य की फ्लैगशिप योजनाओं/कार्यक्रमों के लिए आवंटन</a:t>
            </a:r>
            <a:endParaRPr lang="en-US" dirty="0" smtClean="0">
              <a:solidFill>
                <a:srgbClr val="C00000"/>
              </a:solidFill>
            </a:endParaRPr>
          </a:p>
          <a:p>
            <a:r>
              <a:rPr lang="hi-IN" dirty="0" smtClean="0">
                <a:solidFill>
                  <a:srgbClr val="0070C0"/>
                </a:solidFill>
              </a:rPr>
              <a:t>इसमें वेतन, पीएफ आदि सहित स्थापना व्यय शामिल हैं</a:t>
            </a:r>
            <a:endParaRPr lang="en-US" dirty="0" smtClean="0">
              <a:solidFill>
                <a:srgbClr val="0070C0"/>
              </a:solidFill>
            </a:endParaRPr>
          </a:p>
          <a:p>
            <a:r>
              <a:rPr lang="en-US" dirty="0" smtClean="0">
                <a:solidFill>
                  <a:srgbClr val="0070C0"/>
                </a:solidFill>
              </a:rPr>
              <a:t> </a:t>
            </a:r>
            <a:r>
              <a:rPr lang="hi-IN" dirty="0" smtClean="0">
                <a:solidFill>
                  <a:srgbClr val="0070C0"/>
                </a:solidFill>
              </a:rPr>
              <a:t>राज्य की प्रमुख योजनाओं के लिए संसाधन आमतौर पर प्रशासनिक विभाग के परामर्श से वित्त विभाग द्वारा आवंटित किए जाते हैं।</a:t>
            </a:r>
            <a:endParaRPr lang="en-US" dirty="0">
              <a:solidFill>
                <a:srgbClr val="0070C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5 .</a:t>
            </a:r>
            <a:r>
              <a:rPr lang="hi-IN" dirty="0" smtClean="0">
                <a:solidFill>
                  <a:srgbClr val="C00000"/>
                </a:solidFill>
              </a:rPr>
              <a:t>एक बार क्षेत्रीय आवंटन अंतिम रूप ले लेता है, तो प्रशासनिक विभाग वित्त विभाग में अनुदान प्रस्तुत करता है।</a:t>
            </a:r>
            <a:endParaRPr lang="en-US" dirty="0" smtClean="0">
              <a:solidFill>
                <a:srgbClr val="C00000"/>
              </a:solidFill>
            </a:endParaRPr>
          </a:p>
          <a:p>
            <a:r>
              <a:rPr lang="en-US" dirty="0" smtClean="0">
                <a:solidFill>
                  <a:schemeClr val="tx2"/>
                </a:solidFill>
              </a:rPr>
              <a:t>6.</a:t>
            </a:r>
            <a:r>
              <a:rPr lang="hi-IN" dirty="0" smtClean="0">
                <a:solidFill>
                  <a:schemeClr val="tx2"/>
                </a:solidFill>
              </a:rPr>
              <a:t> </a:t>
            </a:r>
            <a:r>
              <a:rPr lang="hi-IN" dirty="0" smtClean="0">
                <a:solidFill>
                  <a:srgbClr val="002060"/>
                </a:solidFill>
              </a:rPr>
              <a:t>अनुदान की मांग बजट में रखी जाती है।</a:t>
            </a:r>
            <a:endParaRPr lang="en-US" dirty="0">
              <a:solidFill>
                <a:srgbClr val="00206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solidFill>
                  <a:srgbClr val="C00000"/>
                </a:solidFill>
                <a:hlinkClick r:id="rId2"/>
              </a:rPr>
              <a:t>माननीय वित्त मंत्री का भाषण</a:t>
            </a:r>
            <a:r>
              <a:rPr lang="hi-IN" dirty="0" smtClean="0">
                <a:solidFill>
                  <a:srgbClr val="C00000"/>
                </a:solidFill>
              </a:rPr>
              <a:t> | </a:t>
            </a:r>
            <a:r>
              <a:rPr lang="en-US" dirty="0" err="1" smtClean="0">
                <a:solidFill>
                  <a:srgbClr val="C00000"/>
                </a:solidFill>
                <a:hlinkClick r:id="rId2"/>
              </a:rPr>
              <a:t>Hon'ble</a:t>
            </a:r>
            <a:r>
              <a:rPr lang="en-US" dirty="0" smtClean="0">
                <a:solidFill>
                  <a:srgbClr val="C00000"/>
                </a:solidFill>
                <a:hlinkClick r:id="rId2"/>
              </a:rPr>
              <a:t> Finance Minister's Speech</a:t>
            </a:r>
            <a:endParaRPr lang="en-US" dirty="0" smtClean="0">
              <a:solidFill>
                <a:srgbClr val="C00000"/>
              </a:solidFill>
            </a:endParaRPr>
          </a:p>
          <a:p>
            <a:r>
              <a:rPr lang="hi-IN" dirty="0" smtClean="0">
                <a:solidFill>
                  <a:srgbClr val="FF0000"/>
                </a:solidFill>
                <a:hlinkClick r:id="rId3"/>
              </a:rPr>
              <a:t>परिचय</a:t>
            </a:r>
            <a:r>
              <a:rPr lang="hi-IN" dirty="0" smtClean="0">
                <a:solidFill>
                  <a:srgbClr val="FF0000"/>
                </a:solidFill>
              </a:rPr>
              <a:t> |</a:t>
            </a:r>
            <a:r>
              <a:rPr lang="hi-IN" dirty="0" smtClean="0">
                <a:solidFill>
                  <a:srgbClr val="FF0000"/>
                </a:solidFill>
                <a:hlinkClick r:id="rId4"/>
              </a:rPr>
              <a:t>मुख्य आकर्षण</a:t>
            </a:r>
            <a:r>
              <a:rPr lang="hi-IN" dirty="0" smtClean="0">
                <a:solidFill>
                  <a:srgbClr val="FF0000"/>
                </a:solidFill>
              </a:rPr>
              <a:t> | </a:t>
            </a:r>
            <a:r>
              <a:rPr lang="en-US" dirty="0" smtClean="0">
                <a:solidFill>
                  <a:srgbClr val="FF0000"/>
                </a:solidFill>
                <a:hlinkClick r:id="rId4"/>
              </a:rPr>
              <a:t>Budget Highlights</a:t>
            </a:r>
            <a:endParaRPr lang="en-US" dirty="0" smtClean="0">
              <a:solidFill>
                <a:srgbClr val="FF0000"/>
              </a:solidFill>
            </a:endParaRPr>
          </a:p>
          <a:p>
            <a:r>
              <a:rPr lang="hi-IN" dirty="0" smtClean="0">
                <a:hlinkClick r:id="rId3"/>
              </a:rPr>
              <a:t>बजट का संक्षिप्त </a:t>
            </a:r>
            <a:r>
              <a:rPr lang="hi-IN" dirty="0" smtClean="0"/>
              <a:t> </a:t>
            </a:r>
            <a:r>
              <a:rPr lang="en-US" dirty="0" smtClean="0"/>
              <a:t>Brief introduction of Budget </a:t>
            </a:r>
          </a:p>
          <a:p>
            <a:r>
              <a:rPr lang="hi-IN" dirty="0" smtClean="0">
                <a:hlinkClick r:id="rId5"/>
              </a:rPr>
              <a:t>वार्षिक वित्तीय विवरणी</a:t>
            </a:r>
            <a:r>
              <a:rPr lang="hi-IN" dirty="0" smtClean="0"/>
              <a:t> | </a:t>
            </a:r>
            <a:r>
              <a:rPr lang="en-US" dirty="0" smtClean="0">
                <a:solidFill>
                  <a:schemeClr val="accent2"/>
                </a:solidFill>
                <a:hlinkClick r:id="rId5"/>
              </a:rPr>
              <a:t>Annual Financial Statement</a:t>
            </a:r>
            <a:endParaRPr lang="en-US" dirty="0" smtClean="0">
              <a:solidFill>
                <a:schemeClr val="accent2"/>
              </a:solidFill>
            </a:endParaRPr>
          </a:p>
          <a:p>
            <a:r>
              <a:rPr lang="hi-IN" dirty="0" smtClean="0">
                <a:solidFill>
                  <a:schemeClr val="accent2"/>
                </a:solidFill>
                <a:hlinkClick r:id="rId6"/>
              </a:rPr>
              <a:t>अनुदानों की माँग</a:t>
            </a:r>
            <a:r>
              <a:rPr lang="hi-IN" dirty="0" smtClean="0">
                <a:solidFill>
                  <a:schemeClr val="accent2"/>
                </a:solidFill>
              </a:rPr>
              <a:t> | </a:t>
            </a:r>
            <a:r>
              <a:rPr lang="en-US" dirty="0" smtClean="0">
                <a:solidFill>
                  <a:schemeClr val="accent2"/>
                </a:solidFill>
                <a:hlinkClick r:id="rId6"/>
              </a:rPr>
              <a:t>Demand For Grants</a:t>
            </a:r>
            <a:endParaRPr lang="en-US" dirty="0" smtClean="0">
              <a:solidFill>
                <a:schemeClr val="accent2"/>
              </a:solidFill>
            </a:endParaRPr>
          </a:p>
          <a:p>
            <a:r>
              <a:rPr lang="hi-IN" dirty="0" smtClean="0">
                <a:hlinkClick r:id="rId7"/>
              </a:rPr>
              <a:t>वित्तीय लेन-देन का सार</a:t>
            </a:r>
            <a:r>
              <a:rPr lang="hi-IN" dirty="0" smtClean="0"/>
              <a:t> | </a:t>
            </a:r>
            <a:r>
              <a:rPr lang="en-US" u="sng" dirty="0" smtClean="0">
                <a:hlinkClick r:id="rId7"/>
              </a:rPr>
              <a:t>Budget Summary</a:t>
            </a:r>
            <a:endParaRPr lang="en-US" dirty="0" smtClean="0"/>
          </a:p>
          <a:p>
            <a:r>
              <a:rPr lang="hi-IN" dirty="0" smtClean="0">
                <a:hlinkClick r:id="rId8"/>
              </a:rPr>
              <a:t>राजस्व व्यय-</a:t>
            </a:r>
            <a:r>
              <a:rPr lang="en-US" dirty="0" smtClean="0">
                <a:hlinkClick r:id="rId8"/>
              </a:rPr>
              <a:t>I (</a:t>
            </a:r>
            <a:r>
              <a:rPr lang="hi-IN" dirty="0" smtClean="0">
                <a:hlinkClick r:id="rId8"/>
              </a:rPr>
              <a:t>विस्तृत)</a:t>
            </a:r>
            <a:r>
              <a:rPr lang="hi-IN" dirty="0" smtClean="0"/>
              <a:t> | </a:t>
            </a:r>
            <a:r>
              <a:rPr lang="en-US" dirty="0" smtClean="0">
                <a:hlinkClick r:id="rId8"/>
              </a:rPr>
              <a:t>Revenue Expenditure-I (Detail)</a:t>
            </a:r>
            <a:endParaRPr lang="en-US" dirty="0" smtClean="0"/>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a:bodyPr>
          <a:lstStyle/>
          <a:p>
            <a:r>
              <a:rPr lang="hi-IN" dirty="0" smtClean="0">
                <a:solidFill>
                  <a:schemeClr val="accent2"/>
                </a:solidFill>
                <a:hlinkClick r:id="rId2"/>
              </a:rPr>
              <a:t>राजस्व व्यय-</a:t>
            </a:r>
            <a:r>
              <a:rPr lang="en-US" dirty="0" smtClean="0">
                <a:solidFill>
                  <a:schemeClr val="accent2"/>
                </a:solidFill>
                <a:hlinkClick r:id="rId2"/>
              </a:rPr>
              <a:t>II (</a:t>
            </a:r>
            <a:r>
              <a:rPr lang="hi-IN" dirty="0" smtClean="0">
                <a:solidFill>
                  <a:schemeClr val="accent2"/>
                </a:solidFill>
                <a:hlinkClick r:id="rId2"/>
              </a:rPr>
              <a:t>विस्तृत)</a:t>
            </a:r>
            <a:r>
              <a:rPr lang="hi-IN" dirty="0" smtClean="0">
                <a:solidFill>
                  <a:schemeClr val="accent2"/>
                </a:solidFill>
              </a:rPr>
              <a:t> | </a:t>
            </a:r>
            <a:r>
              <a:rPr lang="en-US" dirty="0" smtClean="0">
                <a:solidFill>
                  <a:schemeClr val="tx1">
                    <a:lumMod val="95000"/>
                    <a:lumOff val="5000"/>
                  </a:schemeClr>
                </a:solidFill>
                <a:hlinkClick r:id="rId2"/>
              </a:rPr>
              <a:t>Revenue Expenditure-II (Detail</a:t>
            </a:r>
            <a:r>
              <a:rPr lang="en-US" dirty="0" smtClean="0">
                <a:solidFill>
                  <a:schemeClr val="accent2"/>
                </a:solidFill>
                <a:hlinkClick r:id="rId2"/>
              </a:rPr>
              <a:t>)</a:t>
            </a:r>
            <a:endParaRPr lang="en-US" dirty="0" smtClean="0">
              <a:solidFill>
                <a:schemeClr val="accent2"/>
              </a:solidFill>
            </a:endParaRPr>
          </a:p>
          <a:p>
            <a:r>
              <a:rPr lang="hi-IN" dirty="0" smtClean="0">
                <a:solidFill>
                  <a:srgbClr val="C00000"/>
                </a:solidFill>
                <a:hlinkClick r:id="rId3"/>
              </a:rPr>
              <a:t>पूँजीगत व्यय व्यय (विस्तृत)</a:t>
            </a:r>
            <a:r>
              <a:rPr lang="hi-IN" dirty="0" smtClean="0">
                <a:solidFill>
                  <a:srgbClr val="C00000"/>
                </a:solidFill>
              </a:rPr>
              <a:t> | </a:t>
            </a:r>
            <a:r>
              <a:rPr lang="en-US" dirty="0" smtClean="0">
                <a:solidFill>
                  <a:srgbClr val="C00000"/>
                </a:solidFill>
                <a:hlinkClick r:id="rId3"/>
              </a:rPr>
              <a:t>Capital Expenditure (Detail)</a:t>
            </a:r>
            <a:endParaRPr lang="en-US" dirty="0" smtClean="0">
              <a:solidFill>
                <a:srgbClr val="C00000"/>
              </a:solidFill>
            </a:endParaRPr>
          </a:p>
          <a:p>
            <a:r>
              <a:rPr lang="hi-IN" dirty="0" smtClean="0">
                <a:solidFill>
                  <a:schemeClr val="accent2"/>
                </a:solidFill>
                <a:hlinkClick r:id="rId4"/>
              </a:rPr>
              <a:t>माँगवार व्यय विवरणी</a:t>
            </a:r>
            <a:r>
              <a:rPr lang="hi-IN" dirty="0" smtClean="0">
                <a:solidFill>
                  <a:schemeClr val="accent2"/>
                </a:solidFill>
              </a:rPr>
              <a:t> | </a:t>
            </a:r>
            <a:r>
              <a:rPr lang="en-US" dirty="0" smtClean="0">
                <a:solidFill>
                  <a:schemeClr val="accent2"/>
                </a:solidFill>
                <a:hlinkClick r:id="rId4"/>
              </a:rPr>
              <a:t>Demand-wise Expenditure (Detail)</a:t>
            </a:r>
            <a:endParaRPr lang="en-US" dirty="0" smtClean="0">
              <a:solidFill>
                <a:schemeClr val="accent2"/>
              </a:solidFill>
            </a:endParaRPr>
          </a:p>
          <a:p>
            <a:r>
              <a:rPr lang="hi-IN" dirty="0" smtClean="0">
                <a:solidFill>
                  <a:schemeClr val="accent2"/>
                </a:solidFill>
                <a:hlinkClick r:id="rId3"/>
              </a:rPr>
              <a:t>राजस्व एवं पूँजीगत प्राप्तियाँ (विस्तृत)</a:t>
            </a:r>
            <a:r>
              <a:rPr lang="hi-IN" dirty="0" smtClean="0">
                <a:solidFill>
                  <a:schemeClr val="accent2"/>
                </a:solidFill>
              </a:rPr>
              <a:t> | </a:t>
            </a:r>
            <a:r>
              <a:rPr lang="en-US" dirty="0" smtClean="0">
                <a:solidFill>
                  <a:schemeClr val="accent2"/>
                </a:solidFill>
                <a:hlinkClick r:id="rId3"/>
              </a:rPr>
              <a:t>Revenue &amp; Capital Receipt (Detail)</a:t>
            </a:r>
            <a:endParaRPr lang="en-US" dirty="0" smtClean="0">
              <a:solidFill>
                <a:schemeClr val="accent2"/>
              </a:solidFill>
            </a:endParaRPr>
          </a:p>
          <a:p>
            <a:r>
              <a:rPr lang="hi-IN" dirty="0" smtClean="0">
                <a:solidFill>
                  <a:schemeClr val="accent2"/>
                </a:solidFill>
                <a:hlinkClick r:id="rId5"/>
              </a:rPr>
              <a:t>बजट पर व्याख्यात्मक ज्ञापन</a:t>
            </a:r>
            <a:r>
              <a:rPr lang="hi-IN" dirty="0" smtClean="0">
                <a:solidFill>
                  <a:schemeClr val="accent2"/>
                </a:solidFill>
              </a:rPr>
              <a:t> | </a:t>
            </a:r>
            <a:r>
              <a:rPr lang="en-US" dirty="0" smtClean="0">
                <a:solidFill>
                  <a:schemeClr val="accent2"/>
                </a:solidFill>
                <a:hlinkClick r:id="rId5"/>
              </a:rPr>
              <a:t>Explanatory Memorandum</a:t>
            </a:r>
            <a:endParaRPr lang="en-US" dirty="0" smtClean="0">
              <a:solidFill>
                <a:schemeClr val="accent2"/>
              </a:solidFill>
            </a:endParaRPr>
          </a:p>
          <a:p>
            <a:r>
              <a:rPr lang="hi-IN" dirty="0" smtClean="0">
                <a:solidFill>
                  <a:srgbClr val="FF0000"/>
                </a:solidFill>
                <a:hlinkClick r:id="rId6"/>
              </a:rPr>
              <a:t>बिहार राजकोषीय उत्तरदायित्व और बजट प्रबंधन अधिनियम, 2006 के अंतर्गत प्रस्तुत विवरण</a:t>
            </a:r>
            <a:r>
              <a:rPr lang="hi-IN" dirty="0" smtClean="0">
                <a:solidFill>
                  <a:srgbClr val="FF0000"/>
                </a:solidFill>
              </a:rPr>
              <a:t> | </a:t>
            </a:r>
            <a:r>
              <a:rPr lang="en-US" dirty="0" smtClean="0">
                <a:solidFill>
                  <a:srgbClr val="FF0000"/>
                </a:solidFill>
                <a:hlinkClick r:id="rId6"/>
              </a:rPr>
              <a:t>Details prese</a:t>
            </a:r>
            <a:r>
              <a:rPr lang="en-US" dirty="0" smtClean="0">
                <a:hlinkClick r:id="rId6"/>
              </a:rPr>
              <a:t>nted under Bihar Fiscal Responsibility and Budget Management Act, 2006</a:t>
            </a:r>
            <a:endParaRPr lang="en-US" dirty="0" smtClean="0"/>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hlinkClick r:id="rId2"/>
              </a:rPr>
              <a:t>आर्थिक सर्वेक्षण</a:t>
            </a:r>
            <a:r>
              <a:rPr lang="hi-IN" dirty="0" smtClean="0"/>
              <a:t> | </a:t>
            </a:r>
            <a:r>
              <a:rPr lang="en-US" u="sng" dirty="0" smtClean="0">
                <a:hlinkClick r:id="rId3"/>
              </a:rPr>
              <a:t>Economic Survey</a:t>
            </a:r>
            <a:endParaRPr lang="en-US" u="sng" dirty="0" smtClean="0"/>
          </a:p>
          <a:p>
            <a:r>
              <a:rPr lang="hi-IN" dirty="0" smtClean="0">
                <a:solidFill>
                  <a:srgbClr val="FF0000"/>
                </a:solidFill>
              </a:rPr>
              <a:t>जेंडर बजट  | </a:t>
            </a:r>
            <a:r>
              <a:rPr lang="en-US" dirty="0" smtClean="0">
                <a:solidFill>
                  <a:srgbClr val="FF0000"/>
                </a:solidFill>
              </a:rPr>
              <a:t>Gender Budget </a:t>
            </a:r>
          </a:p>
          <a:p>
            <a:r>
              <a:rPr lang="hi-IN" dirty="0" smtClean="0">
                <a:solidFill>
                  <a:srgbClr val="0070C0"/>
                </a:solidFill>
              </a:rPr>
              <a:t>परिणाम बजट  | </a:t>
            </a:r>
            <a:r>
              <a:rPr lang="en-US" dirty="0" smtClean="0">
                <a:solidFill>
                  <a:srgbClr val="0070C0"/>
                </a:solidFill>
              </a:rPr>
              <a:t>Outcome Budget </a:t>
            </a:r>
          </a:p>
          <a:p>
            <a:r>
              <a:rPr lang="hi-IN" dirty="0" smtClean="0">
                <a:solidFill>
                  <a:schemeClr val="accent5"/>
                </a:solidFill>
              </a:rPr>
              <a:t>बाल बजट  | </a:t>
            </a:r>
            <a:r>
              <a:rPr lang="en-US" dirty="0" smtClean="0">
                <a:solidFill>
                  <a:schemeClr val="accent5"/>
                </a:solidFill>
              </a:rPr>
              <a:t>Child Budget </a:t>
            </a:r>
          </a:p>
          <a:p>
            <a:r>
              <a:rPr lang="hi-IN" dirty="0" smtClean="0">
                <a:solidFill>
                  <a:srgbClr val="7030A0"/>
                </a:solidFill>
              </a:rPr>
              <a:t>उपलब्धि प्रतिवेदन, | </a:t>
            </a:r>
            <a:r>
              <a:rPr lang="en-US" dirty="0" smtClean="0">
                <a:solidFill>
                  <a:srgbClr val="7030A0"/>
                </a:solidFill>
              </a:rPr>
              <a:t>Achievement Report,</a:t>
            </a:r>
          </a:p>
          <a:p>
            <a:r>
              <a:rPr lang="hi-IN" dirty="0" smtClean="0">
                <a:solidFill>
                  <a:srgbClr val="C00000"/>
                </a:solidFill>
              </a:rPr>
              <a:t>हरित बजट  | </a:t>
            </a:r>
            <a:r>
              <a:rPr lang="en-US" dirty="0" smtClean="0">
                <a:solidFill>
                  <a:srgbClr val="C00000"/>
                </a:solidFill>
              </a:rPr>
              <a:t>Green Budget </a:t>
            </a:r>
          </a:p>
          <a:p>
            <a:r>
              <a:rPr lang="hi-IN" dirty="0" smtClean="0">
                <a:hlinkClick r:id="rId4"/>
              </a:rPr>
              <a:t>लोक-ऋण तथा गारंटी</a:t>
            </a:r>
            <a:r>
              <a:rPr lang="hi-IN" dirty="0" smtClean="0"/>
              <a:t> | </a:t>
            </a:r>
            <a:r>
              <a:rPr lang="en-US" dirty="0" smtClean="0"/>
              <a:t>Loan Budget </a:t>
            </a:r>
          </a:p>
          <a:p>
            <a:r>
              <a:rPr lang="hi-IN" dirty="0" smtClean="0">
                <a:solidFill>
                  <a:srgbClr val="00B050"/>
                </a:solidFill>
              </a:rPr>
              <a:t>शून्य बजट</a:t>
            </a:r>
            <a:r>
              <a:rPr lang="hi-IN" dirty="0" smtClean="0"/>
              <a:t> </a:t>
            </a:r>
            <a:endParaRPr lang="en-US" dirty="0" smtClean="0"/>
          </a:p>
          <a:p>
            <a:r>
              <a:rPr lang="en-US" dirty="0" smtClean="0"/>
              <a:t> </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hlinkClick r:id="rId2"/>
              </a:rPr>
              <a:t>आर्थिक सर्वेक्षण</a:t>
            </a:r>
            <a:r>
              <a:rPr lang="hi-IN" dirty="0" smtClean="0"/>
              <a:t> | </a:t>
            </a:r>
            <a:r>
              <a:rPr lang="en-US" u="sng" dirty="0" smtClean="0">
                <a:hlinkClick r:id="rId3"/>
              </a:rPr>
              <a:t>Economic Survey</a:t>
            </a:r>
            <a:endParaRPr lang="en-US" u="sng" dirty="0" smtClean="0"/>
          </a:p>
          <a:p>
            <a:r>
              <a:rPr lang="hi-IN" dirty="0" smtClean="0">
                <a:solidFill>
                  <a:srgbClr val="FF0000"/>
                </a:solidFill>
              </a:rPr>
              <a:t>जेंडर बजट  | </a:t>
            </a:r>
            <a:r>
              <a:rPr lang="en-US" dirty="0" smtClean="0">
                <a:solidFill>
                  <a:srgbClr val="FF0000"/>
                </a:solidFill>
              </a:rPr>
              <a:t>Gender Budget </a:t>
            </a:r>
          </a:p>
          <a:p>
            <a:r>
              <a:rPr lang="hi-IN" dirty="0" smtClean="0">
                <a:solidFill>
                  <a:srgbClr val="0070C0"/>
                </a:solidFill>
              </a:rPr>
              <a:t>परिणाम बजट  | </a:t>
            </a:r>
            <a:r>
              <a:rPr lang="en-US" dirty="0" smtClean="0">
                <a:solidFill>
                  <a:srgbClr val="0070C0"/>
                </a:solidFill>
              </a:rPr>
              <a:t>Outcome Budget </a:t>
            </a:r>
          </a:p>
          <a:p>
            <a:r>
              <a:rPr lang="hi-IN" dirty="0" smtClean="0">
                <a:solidFill>
                  <a:schemeClr val="accent5"/>
                </a:solidFill>
              </a:rPr>
              <a:t>बाल बजट  | </a:t>
            </a:r>
            <a:r>
              <a:rPr lang="en-US" dirty="0" smtClean="0">
                <a:solidFill>
                  <a:schemeClr val="accent5"/>
                </a:solidFill>
              </a:rPr>
              <a:t>Child Budget </a:t>
            </a:r>
          </a:p>
          <a:p>
            <a:r>
              <a:rPr lang="hi-IN" dirty="0" smtClean="0">
                <a:solidFill>
                  <a:srgbClr val="7030A0"/>
                </a:solidFill>
              </a:rPr>
              <a:t>उपलब्धि प्रतिवेदन, | </a:t>
            </a:r>
            <a:r>
              <a:rPr lang="en-US" dirty="0" smtClean="0">
                <a:solidFill>
                  <a:srgbClr val="7030A0"/>
                </a:solidFill>
              </a:rPr>
              <a:t>Achievement Report,</a:t>
            </a:r>
          </a:p>
          <a:p>
            <a:r>
              <a:rPr lang="hi-IN" dirty="0" smtClean="0">
                <a:solidFill>
                  <a:srgbClr val="C00000"/>
                </a:solidFill>
              </a:rPr>
              <a:t>हरित बजट  | </a:t>
            </a:r>
            <a:r>
              <a:rPr lang="en-US" dirty="0" smtClean="0">
                <a:solidFill>
                  <a:srgbClr val="C00000"/>
                </a:solidFill>
              </a:rPr>
              <a:t>Green Budget </a:t>
            </a:r>
          </a:p>
          <a:p>
            <a:r>
              <a:rPr lang="hi-IN" dirty="0" smtClean="0">
                <a:hlinkClick r:id="rId4"/>
              </a:rPr>
              <a:t>लोक-ऋण तथा गारंटी</a:t>
            </a:r>
            <a:r>
              <a:rPr lang="hi-IN" dirty="0" smtClean="0"/>
              <a:t> | </a:t>
            </a:r>
            <a:r>
              <a:rPr lang="en-US" dirty="0" smtClean="0"/>
              <a:t>Loan Budget </a:t>
            </a:r>
          </a:p>
          <a:p>
            <a:r>
              <a:rPr lang="en-US" dirty="0" smtClean="0"/>
              <a:t> </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शून्य बजट </a:t>
            </a:r>
            <a:endParaRPr lang="en-US" dirty="0"/>
          </a:p>
        </p:txBody>
      </p:sp>
      <p:sp>
        <p:nvSpPr>
          <p:cNvPr id="3" name="Content Placeholder 2"/>
          <p:cNvSpPr>
            <a:spLocks noGrp="1"/>
          </p:cNvSpPr>
          <p:nvPr>
            <p:ph idx="1"/>
          </p:nvPr>
        </p:nvSpPr>
        <p:spPr/>
        <p:txBody>
          <a:bodyPr/>
          <a:lstStyle/>
          <a:p>
            <a:r>
              <a:rPr lang="hi-IN" dirty="0" smtClean="0">
                <a:solidFill>
                  <a:srgbClr val="00B050"/>
                </a:solidFill>
              </a:rPr>
              <a:t>प्रत्येक वित्तीय अवधि की शुरुआत में, बजट 'शून्य आधार' से शुरू होता है, जिसका अर्थ है कि पिछली अवधि के कोई भी व्यय या शेष राशि को आगे नहीं ले जाया जाता है। शून्य-आधारित बजट में यह आवश्यक है कि सभी व्यय संबंधित अवधि के लिए उचित ठहराए जाएं।</a:t>
            </a:r>
            <a:endParaRPr lang="en-US" dirty="0">
              <a:solidFill>
                <a:srgbClr val="00B05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hlinkClick r:id="rId2"/>
              </a:rPr>
              <a:t>आउटकम बजट</a:t>
            </a:r>
            <a:endParaRPr lang="en-US" dirty="0"/>
          </a:p>
        </p:txBody>
      </p:sp>
      <p:sp>
        <p:nvSpPr>
          <p:cNvPr id="3" name="Content Placeholder 2"/>
          <p:cNvSpPr>
            <a:spLocks noGrp="1"/>
          </p:cNvSpPr>
          <p:nvPr>
            <p:ph idx="1"/>
          </p:nvPr>
        </p:nvSpPr>
        <p:spPr/>
        <p:txBody>
          <a:bodyPr>
            <a:normAutofit fontScale="92500"/>
          </a:bodyPr>
          <a:lstStyle/>
          <a:p>
            <a:r>
              <a:rPr lang="hi-IN" dirty="0" smtClean="0">
                <a:hlinkClick r:id="rId2"/>
              </a:rPr>
              <a:t>आउटकम बजट (</a:t>
            </a:r>
            <a:r>
              <a:rPr lang="en-US" dirty="0" smtClean="0">
                <a:hlinkClick r:id="rId2"/>
              </a:rPr>
              <a:t>Outcome Budget)</a:t>
            </a:r>
            <a:r>
              <a:rPr lang="en-US" dirty="0" smtClean="0"/>
              <a:t> (</a:t>
            </a:r>
            <a:r>
              <a:rPr lang="hi-IN" dirty="0" smtClean="0"/>
              <a:t>परिणाम बजट) एक ऐसा साधन है जो सरकारी खर्च को परिणामों से जोड़ता है, यह दिखाता है कि आवंटित धन से क्या हासिल हुआ, केवल कितना खर्च हुआ यह नहीं; यह पारदर्शिता और जवाबदेही बढ़ाता है, मंत्रालयों के प्रदर्शन को मापता है (जैसे बीमारियों में कमी, साक्षरता में वृद्धि) और यह सुनिश्चित करता है कि योजनाएं तय लक्ष्यों को पूरा करें, जिसे भारत में पहली बार 2005-06 में शुरू किया गया था। </a:t>
            </a:r>
            <a:endParaRPr lang="en-US" dirty="0" smtClean="0"/>
          </a:p>
          <a:p>
            <a:r>
              <a:rPr lang="hi-IN" dirty="0" smtClean="0">
                <a:solidFill>
                  <a:srgbClr val="00B050"/>
                </a:solidFill>
              </a:rPr>
              <a:t>धन के उपयोग और उसके वास्तविक परिणामों के बीच संबंध स्थापित करना, पारदर्शिता लाना और दक्षता बढ़ाना। </a:t>
            </a:r>
            <a:endParaRPr lang="en-US" dirty="0">
              <a:solidFill>
                <a:srgbClr val="00B05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chemeClr val="accent1"/>
                </a:solidFill>
              </a:rPr>
              <a:t>बजट के कई उद्देश्य होते हैं। ये मुख्य रूप से </a:t>
            </a:r>
            <a:r>
              <a:rPr lang="hi-IN" dirty="0" smtClean="0">
                <a:solidFill>
                  <a:srgbClr val="C00000"/>
                </a:solidFill>
              </a:rPr>
              <a:t>वित्तीय प्रबंधन, योजना और नियंत्रण से संबंधित होते हैं।</a:t>
            </a:r>
            <a:r>
              <a:rPr lang="hi-IN" dirty="0" smtClean="0">
                <a:solidFill>
                  <a:schemeClr val="accent1"/>
                </a:solidFill>
              </a:rPr>
              <a:t> बजट का प्राथमिक उद्देश्य आय और व्यय का अनुमान लगाकर वित्तीय नियोजन करना है, </a:t>
            </a:r>
            <a:r>
              <a:rPr lang="hi-IN" dirty="0" smtClean="0">
                <a:solidFill>
                  <a:srgbClr val="C00000"/>
                </a:solidFill>
              </a:rPr>
              <a:t>जिससे संसाधनों का प्रभावी आवंटन हो सके और लक्ष्य प्राप्त किए जा </a:t>
            </a:r>
            <a:r>
              <a:rPr lang="hi-IN" dirty="0" smtClean="0">
                <a:solidFill>
                  <a:schemeClr val="accent1"/>
                </a:solidFill>
              </a:rPr>
              <a:t>सकें।</a:t>
            </a:r>
            <a:endParaRPr lang="en-US" dirty="0" smtClean="0">
              <a:solidFill>
                <a:schemeClr val="accent1"/>
              </a:solidFill>
            </a:endParaRPr>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C00000"/>
                </a:solidFill>
              </a:rPr>
              <a:t>इस नियम के अनुसार, आपको अपनी कर-पश्चात आय को तीन व्यापक श्रेणियों में वर्गीकृत करना होगा</a:t>
            </a:r>
            <a:r>
              <a:rPr lang="hi-IN" dirty="0" smtClean="0">
                <a:solidFill>
                  <a:srgbClr val="7030A0"/>
                </a:solidFill>
              </a:rPr>
              <a:t>:</a:t>
            </a:r>
            <a:endParaRPr lang="en-US" dirty="0" smtClean="0">
              <a:solidFill>
                <a:srgbClr val="7030A0"/>
              </a:solidFill>
            </a:endParaRPr>
          </a:p>
          <a:p>
            <a:r>
              <a:rPr lang="hi-IN" dirty="0" smtClean="0">
                <a:solidFill>
                  <a:srgbClr val="7030A0"/>
                </a:solidFill>
              </a:rPr>
              <a:t> 50% आपकी ज़रूरतों के लिए, 30% आपकी इच्छाओं के लिए और 20% आपकी बचत के लिए ।</a:t>
            </a:r>
            <a:endParaRPr lang="en-US" dirty="0" smtClean="0">
              <a:solidFill>
                <a:srgbClr val="7030A0"/>
              </a:solidFill>
            </a:endParaRPr>
          </a:p>
          <a:p>
            <a:r>
              <a:rPr lang="hi-IN" dirty="0" smtClean="0">
                <a:solidFill>
                  <a:srgbClr val="C00000"/>
                </a:solidFill>
              </a:rPr>
              <a:t> इस तरह, आप प्रत्येक श्रेणी के लिए अपनी आय से एक निश्चित राशि अलग रख देते हैं।</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fontAlgn="ctr"/>
            <a:r>
              <a:rPr lang="hi-IN" dirty="0" smtClean="0">
                <a:solidFill>
                  <a:srgbClr val="FFC000"/>
                </a:solidFill>
              </a:rPr>
              <a:t>बजट का मुख्य उद्देश्य आय और व्यय का प्रबंधन करना है। यह वित्तीय लक्ष्यों को प्राप्त करने और वित्तीय स्थिरता को बनाए रखने में मदद करता है।</a:t>
            </a:r>
            <a:endParaRPr lang="en-US" dirty="0" smtClean="0">
              <a:solidFill>
                <a:srgbClr val="FFC000"/>
              </a:solidFill>
            </a:endParaRPr>
          </a:p>
          <a:p>
            <a:pPr fontAlgn="ctr"/>
            <a:r>
              <a:rPr lang="hi-IN" dirty="0" smtClean="0"/>
              <a:t> बजट का उपयोग निम्नलिखित उद्देश्यों के लिए किया जा सकता है: </a:t>
            </a:r>
          </a:p>
          <a:p>
            <a:r>
              <a:rPr lang="hi-IN" b="1" dirty="0" smtClean="0">
                <a:solidFill>
                  <a:srgbClr val="C00000"/>
                </a:solidFill>
              </a:rPr>
              <a:t>वित्तीय लक्ष्यों को निर्धारित करना:</a:t>
            </a:r>
            <a:endParaRPr lang="hi-IN" dirty="0" smtClean="0">
              <a:solidFill>
                <a:srgbClr val="C00000"/>
              </a:solidFill>
            </a:endParaRPr>
          </a:p>
          <a:p>
            <a:r>
              <a:rPr lang="hi-IN" dirty="0" smtClean="0">
                <a:solidFill>
                  <a:schemeClr val="accent4"/>
                </a:solidFill>
              </a:rPr>
              <a:t>बजट बनाने से पहले, आप अपने वित्तीय लक्ष्यों को निर्धारित कर सकते हैं, जैसे कि बचत करना, ऋण चुकाना या निवेश करना।</a:t>
            </a:r>
          </a:p>
          <a:p>
            <a:r>
              <a:rPr lang="hi-IN" b="1" dirty="0" smtClean="0">
                <a:solidFill>
                  <a:srgbClr val="C00000"/>
                </a:solidFill>
              </a:rPr>
              <a:t>वित्तीय योजना बनाना:</a:t>
            </a:r>
            <a:endParaRPr lang="hi-IN" dirty="0" smtClean="0">
              <a:solidFill>
                <a:srgbClr val="C00000"/>
              </a:solidFill>
            </a:endParaRPr>
          </a:p>
          <a:p>
            <a:r>
              <a:rPr lang="hi-IN" dirty="0" smtClean="0">
                <a:solidFill>
                  <a:schemeClr val="tx2"/>
                </a:solidFill>
              </a:rPr>
              <a:t>बजट में आय और व्यय का अनुमान लगाकर, आप अपनी वित्तीय योजना बना सकते हैं और अपने वित्तीय लक्ष्यों को प्राप्त करने के लिए एक रणनीति विकसित कर सकते हैं।</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solidFill>
                  <a:srgbClr val="C00000"/>
                </a:solidFill>
              </a:rPr>
              <a:t>व्यय को नियंत्रित करना</a:t>
            </a:r>
            <a:r>
              <a:rPr lang="hi-IN" b="1" dirty="0" smtClean="0"/>
              <a:t>:</a:t>
            </a:r>
            <a:endParaRPr lang="hi-IN" dirty="0" smtClean="0"/>
          </a:p>
          <a:p>
            <a:r>
              <a:rPr lang="hi-IN" dirty="0" smtClean="0">
                <a:solidFill>
                  <a:srgbClr val="C00000"/>
                </a:solidFill>
              </a:rPr>
              <a:t>बजट बनाने से आप अपने व्यय पर बेहतर नियंत्रण रख सकते हैं और अनावश्यक खर्चों को कम कर सकते हैं।</a:t>
            </a:r>
          </a:p>
          <a:p>
            <a:r>
              <a:rPr lang="hi-IN" b="1" dirty="0" smtClean="0">
                <a:solidFill>
                  <a:srgbClr val="C00000"/>
                </a:solidFill>
              </a:rPr>
              <a:t>वित्तीय स्थिरता बनाए रखना:</a:t>
            </a:r>
            <a:endParaRPr lang="hi-IN" dirty="0" smtClean="0">
              <a:solidFill>
                <a:srgbClr val="C00000"/>
              </a:solidFill>
            </a:endParaRPr>
          </a:p>
          <a:p>
            <a:r>
              <a:rPr lang="hi-IN" dirty="0" smtClean="0">
                <a:solidFill>
                  <a:schemeClr val="accent2"/>
                </a:solidFill>
              </a:rPr>
              <a:t>बजट बनाने से पहले, सबसे महत्वपूर्ण काम अपनी आय और खर्चों का विश्लेषण करना है। इससे पहले, आपको अपनी आय के स्रोत, मासिक खर्चों, और वित्तीय लक्ष्यों को स्पष्ट रूप से जानना होगा।</a:t>
            </a:r>
            <a:r>
              <a:rPr lang="en-US" dirty="0" smtClean="0"/>
              <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solidFill>
                  <a:schemeClr val="accent2"/>
                </a:solidFill>
              </a:rPr>
              <a:t>बजट का उपयोग करके, आप अपनी वित्तीय स्थिरता को बनाए रख सकते हैं और वित्तीय संकटों से बच सकते हैं।</a:t>
            </a:r>
          </a:p>
          <a:p>
            <a:r>
              <a:rPr lang="hi-IN" b="1" dirty="0" smtClean="0">
                <a:solidFill>
                  <a:srgbClr val="C00000"/>
                </a:solidFill>
              </a:rPr>
              <a:t>निर्णय लेने में मदद करना:</a:t>
            </a:r>
            <a:endParaRPr lang="hi-IN" dirty="0" smtClean="0">
              <a:solidFill>
                <a:srgbClr val="C00000"/>
              </a:solidFill>
            </a:endParaRPr>
          </a:p>
          <a:p>
            <a:r>
              <a:rPr lang="hi-IN" dirty="0" smtClean="0">
                <a:solidFill>
                  <a:schemeClr val="accent4"/>
                </a:solidFill>
              </a:rPr>
              <a:t>बजट आपको वित्तीय निर्णय लेने में मदद कर सकता है, जैसे कि निवेश करना या कोई नया व्यवसाय शुरू करना</a:t>
            </a:r>
            <a:r>
              <a:rPr lang="hi-IN" dirty="0" smtClean="0"/>
              <a:t>।</a:t>
            </a:r>
          </a:p>
          <a:p>
            <a:r>
              <a:rPr lang="hi-IN" b="1" dirty="0" smtClean="0">
                <a:solidFill>
                  <a:srgbClr val="C00000"/>
                </a:solidFill>
              </a:rPr>
              <a:t>प्रदर्शन का मूल्यांकन करना:</a:t>
            </a:r>
            <a:endParaRPr lang="hi-IN" dirty="0" smtClean="0">
              <a:solidFill>
                <a:srgbClr val="C00000"/>
              </a:solidFill>
            </a:endParaRPr>
          </a:p>
          <a:p>
            <a:r>
              <a:rPr lang="hi-IN" dirty="0" smtClean="0">
                <a:solidFill>
                  <a:schemeClr val="accent1"/>
                </a:solidFill>
              </a:rPr>
              <a:t>बजट आपको अपने वित्तीय प्रदर्शन का मूल्यांकन करने में मदद कर सकता है और यह देखने में मदद करता है कि आप अपने वित्तीय लक्ष्यों को कितना अच्छे से प्राप्त कर रहे हैं।</a:t>
            </a:r>
          </a:p>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AUDIT OBJECTIONS</a:t>
            </a:r>
            <a:br>
              <a:rPr lang="en-US" dirty="0"/>
            </a:br>
            <a:endParaRPr lang="en-US" dirty="0"/>
          </a:p>
        </p:txBody>
      </p:sp>
      <p:sp>
        <p:nvSpPr>
          <p:cNvPr id="3" name="Content Placeholder 2"/>
          <p:cNvSpPr>
            <a:spLocks noGrp="1"/>
          </p:cNvSpPr>
          <p:nvPr>
            <p:ph idx="1"/>
          </p:nvPr>
        </p:nvSpPr>
        <p:spPr/>
        <p:txBody>
          <a:bodyPr/>
          <a:lstStyle/>
          <a:p>
            <a:r>
              <a:rPr lang="hi-IN" dirty="0" smtClean="0">
                <a:solidFill>
                  <a:schemeClr val="accent5"/>
                </a:solidFill>
              </a:rPr>
              <a:t> </a:t>
            </a:r>
            <a:r>
              <a:rPr lang="hi-IN" dirty="0" smtClean="0">
                <a:solidFill>
                  <a:srgbClr val="FF0000"/>
                </a:solidFill>
              </a:rPr>
              <a:t>बजट तैयार करने की प्रक्रिया जटिल होती है, जिसमें कई महीनों का समय लगता है।</a:t>
            </a:r>
            <a:endParaRPr lang="en-US" dirty="0" smtClean="0">
              <a:solidFill>
                <a:srgbClr val="FF0000"/>
              </a:solidFill>
            </a:endParaRPr>
          </a:p>
          <a:p>
            <a:r>
              <a:rPr lang="hi-IN" dirty="0" smtClean="0">
                <a:solidFill>
                  <a:srgbClr val="FF0000"/>
                </a:solidFill>
              </a:rPr>
              <a:t> </a:t>
            </a:r>
            <a:r>
              <a:rPr lang="hi-IN" dirty="0" smtClean="0">
                <a:solidFill>
                  <a:srgbClr val="7030A0"/>
                </a:solidFill>
              </a:rPr>
              <a:t>वित्त मंत्रालय सभी मंत्रालयों से खर्च का अनुमान मांगता है, फिर उनका मिला</a:t>
            </a:r>
            <a:r>
              <a:rPr lang="en-US" dirty="0" smtClean="0">
                <a:solidFill>
                  <a:srgbClr val="7030A0"/>
                </a:solidFill>
              </a:rPr>
              <a:t> </a:t>
            </a:r>
            <a:r>
              <a:rPr lang="hi-IN" dirty="0" smtClean="0">
                <a:solidFill>
                  <a:srgbClr val="7030A0"/>
                </a:solidFill>
              </a:rPr>
              <a:t>जुला खाका तैयार करता है। </a:t>
            </a:r>
            <a:endParaRPr lang="en-US" dirty="0">
              <a:solidFill>
                <a:srgbClr val="7030A0"/>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t>बजट के चार मुख्य प्रकार और बजट बनाने की विधियाँ कंपनियाँ चार सामान्य प्रकार के बजट का उपयोग करती हैं: </a:t>
            </a:r>
            <a:endParaRPr lang="en-US" dirty="0" smtClean="0"/>
          </a:p>
          <a:p>
            <a:r>
              <a:rPr lang="hi-IN" dirty="0" smtClean="0">
                <a:solidFill>
                  <a:srgbClr val="C00000"/>
                </a:solidFill>
              </a:rPr>
              <a:t>(1) वृद्धिशील, (2) गतिविधि-आधारित, (3) मूल्य प्रस्ताव, और (4) शून्य-आधारित</a:t>
            </a:r>
            <a:r>
              <a:rPr lang="hi-IN" dirty="0" smtClean="0"/>
              <a:t>।</a:t>
            </a:r>
            <a:endParaRPr lang="en-US" dirty="0" smtClean="0"/>
          </a:p>
          <a:p>
            <a:pPr fontAlgn="ctr"/>
            <a:r>
              <a:rPr lang="hi-IN" dirty="0" smtClean="0"/>
              <a:t>बजट में मुख्य रूप से चार चरण होते हैं: </a:t>
            </a:r>
            <a:endParaRPr lang="en-US" dirty="0" smtClean="0"/>
          </a:p>
          <a:p>
            <a:pPr fontAlgn="ctr"/>
            <a:r>
              <a:rPr lang="hi-IN" dirty="0" smtClean="0">
                <a:solidFill>
                  <a:srgbClr val="FFC000"/>
                </a:solidFill>
              </a:rPr>
              <a:t>बजट की तैयारी, </a:t>
            </a:r>
            <a:endParaRPr lang="en-US" dirty="0" smtClean="0">
              <a:solidFill>
                <a:srgbClr val="FFC000"/>
              </a:solidFill>
            </a:endParaRPr>
          </a:p>
          <a:p>
            <a:pPr fontAlgn="ctr"/>
            <a:r>
              <a:rPr lang="hi-IN" dirty="0" smtClean="0">
                <a:solidFill>
                  <a:schemeClr val="accent3"/>
                </a:solidFill>
              </a:rPr>
              <a:t>बजट पर कानून या प्राधिकरण प्राप्त करना</a:t>
            </a:r>
            <a:r>
              <a:rPr lang="hi-IN" dirty="0" smtClean="0"/>
              <a:t>, </a:t>
            </a:r>
            <a:r>
              <a:rPr lang="hi-IN" dirty="0" smtClean="0">
                <a:solidFill>
                  <a:schemeClr val="accent5"/>
                </a:solidFill>
              </a:rPr>
              <a:t>बजट का क्रियान्वयन, </a:t>
            </a:r>
            <a:r>
              <a:rPr lang="hi-IN" dirty="0" smtClean="0"/>
              <a:t>और </a:t>
            </a:r>
            <a:r>
              <a:rPr lang="hi-IN" dirty="0" smtClean="0">
                <a:solidFill>
                  <a:srgbClr val="FF0000"/>
                </a:solidFill>
              </a:rPr>
              <a:t>बजट की जवाबदेही</a:t>
            </a:r>
            <a:r>
              <a:rPr lang="hi-IN" dirty="0" smtClean="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hi-IN" b="1" dirty="0" smtClean="0"/>
              <a:t>1. </a:t>
            </a:r>
            <a:r>
              <a:rPr lang="hi-IN" b="1" dirty="0" smtClean="0">
                <a:solidFill>
                  <a:srgbClr val="C00000"/>
                </a:solidFill>
              </a:rPr>
              <a:t>बजट की तैयारी:</a:t>
            </a:r>
            <a:endParaRPr lang="hi-IN" dirty="0" smtClean="0">
              <a:solidFill>
                <a:srgbClr val="C00000"/>
              </a:solidFill>
            </a:endParaRPr>
          </a:p>
          <a:p>
            <a:pPr fontAlgn="ctr"/>
            <a:r>
              <a:rPr lang="hi-IN" dirty="0" smtClean="0">
                <a:solidFill>
                  <a:schemeClr val="accent5"/>
                </a:solidFill>
              </a:rPr>
              <a:t>इसमें सरकार की अनुमानित आय और व्यय का अनुमान लगाना, बजट को तैयार करना, और विभिन्न मंत्रालयों और विभागों से परामर्श करना शामिल है. </a:t>
            </a:r>
          </a:p>
          <a:p>
            <a:r>
              <a:rPr lang="hi-IN" b="1" dirty="0" smtClean="0"/>
              <a:t>2. </a:t>
            </a:r>
            <a:r>
              <a:rPr lang="hi-IN" b="1" dirty="0" smtClean="0">
                <a:solidFill>
                  <a:srgbClr val="C00000"/>
                </a:solidFill>
              </a:rPr>
              <a:t>बजट पर कानून या प्राधिकरण प्राप्त करना:</a:t>
            </a:r>
            <a:endParaRPr lang="hi-IN" dirty="0" smtClean="0">
              <a:solidFill>
                <a:srgbClr val="C00000"/>
              </a:solidFill>
            </a:endParaRPr>
          </a:p>
          <a:p>
            <a:pPr fontAlgn="ctr"/>
            <a:r>
              <a:rPr lang="hi-IN" dirty="0" smtClean="0">
                <a:solidFill>
                  <a:schemeClr val="tx2"/>
                </a:solidFill>
              </a:rPr>
              <a:t>इसमें बजट को  पेश करना, उस पर चर्चा करना, और पारित करना शामिल है.</a:t>
            </a:r>
            <a:r>
              <a:rPr lang="hi-IN" dirty="0" smtClean="0"/>
              <a:t> </a:t>
            </a:r>
          </a:p>
          <a:p>
            <a:r>
              <a:rPr lang="hi-IN" b="1" dirty="0" smtClean="0"/>
              <a:t>3. </a:t>
            </a:r>
            <a:r>
              <a:rPr lang="hi-IN" b="1" dirty="0" smtClean="0">
                <a:solidFill>
                  <a:srgbClr val="C00000"/>
                </a:solidFill>
              </a:rPr>
              <a:t>बजट का क्रियान्वयन</a:t>
            </a:r>
            <a:r>
              <a:rPr lang="hi-IN" b="1" dirty="0" smtClean="0"/>
              <a:t>:</a:t>
            </a:r>
            <a:endParaRPr lang="hi-IN" dirty="0" smtClean="0"/>
          </a:p>
          <a:p>
            <a:pPr fontAlgn="ctr"/>
            <a:r>
              <a:rPr lang="hi-IN" dirty="0" smtClean="0"/>
              <a:t>इसमें बजट में आवंटित धन को विभिन्न मंत्रालयों और विभागों को जारी करना और उनका उपयोग करना शामिल है. </a:t>
            </a:r>
          </a:p>
          <a:p>
            <a:r>
              <a:rPr lang="hi-IN" b="1" dirty="0" smtClean="0"/>
              <a:t>4. </a:t>
            </a:r>
            <a:r>
              <a:rPr lang="hi-IN" b="1" dirty="0" smtClean="0">
                <a:solidFill>
                  <a:srgbClr val="C00000"/>
                </a:solidFill>
              </a:rPr>
              <a:t>बजट की जवाबदेही</a:t>
            </a:r>
            <a:r>
              <a:rPr lang="hi-IN" b="1" dirty="0" smtClean="0"/>
              <a:t>:</a:t>
            </a:r>
            <a:endParaRPr lang="hi-IN" dirty="0" smtClean="0"/>
          </a:p>
          <a:p>
            <a:pPr fontAlgn="ctr"/>
            <a:r>
              <a:rPr lang="hi-IN" dirty="0" smtClean="0">
                <a:solidFill>
                  <a:schemeClr val="accent1"/>
                </a:solidFill>
              </a:rPr>
              <a:t>इसमें बजट के क्रियान्वयन की निगरानी करना, ऑडिट करना, और प्रदर्शन का मूल्यांकन करना शामिल है.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 </a:t>
            </a:r>
            <a:r>
              <a:rPr lang="hi-IN" dirty="0" smtClean="0">
                <a:solidFill>
                  <a:schemeClr val="accent1"/>
                </a:solidFill>
              </a:rPr>
              <a:t>बजट निम्नलिखित छह चरणों से गुजरता है: </a:t>
            </a:r>
            <a:endParaRPr lang="en-US" dirty="0" smtClean="0">
              <a:solidFill>
                <a:schemeClr val="accent1"/>
              </a:solidFill>
            </a:endParaRPr>
          </a:p>
          <a:p>
            <a:r>
              <a:rPr lang="hi-IN" dirty="0" smtClean="0">
                <a:solidFill>
                  <a:schemeClr val="accent1"/>
                </a:solidFill>
              </a:rPr>
              <a:t> </a:t>
            </a:r>
            <a:r>
              <a:rPr lang="hi-IN" dirty="0" smtClean="0">
                <a:solidFill>
                  <a:srgbClr val="C00000"/>
                </a:solidFill>
              </a:rPr>
              <a:t>बजट की प्रस्तुति। </a:t>
            </a:r>
            <a:endParaRPr lang="en-US" dirty="0" smtClean="0">
              <a:solidFill>
                <a:srgbClr val="C00000"/>
              </a:solidFill>
            </a:endParaRPr>
          </a:p>
          <a:p>
            <a:r>
              <a:rPr lang="hi-IN" dirty="0" smtClean="0">
                <a:solidFill>
                  <a:schemeClr val="accent1"/>
                </a:solidFill>
              </a:rPr>
              <a:t> आम चर्चा</a:t>
            </a:r>
            <a:endParaRPr lang="en-US" dirty="0" smtClean="0">
              <a:solidFill>
                <a:schemeClr val="accent1"/>
              </a:solidFill>
            </a:endParaRPr>
          </a:p>
          <a:p>
            <a:r>
              <a:rPr lang="hi-IN" dirty="0" smtClean="0">
                <a:solidFill>
                  <a:schemeClr val="accent1"/>
                </a:solidFill>
              </a:rPr>
              <a:t> </a:t>
            </a:r>
            <a:r>
              <a:rPr lang="hi-IN" dirty="0" smtClean="0">
                <a:solidFill>
                  <a:srgbClr val="C00000"/>
                </a:solidFill>
              </a:rPr>
              <a:t>विभागीय समितियों द्वारा जांच</a:t>
            </a:r>
            <a:endParaRPr lang="en-US" dirty="0" smtClean="0">
              <a:solidFill>
                <a:srgbClr val="C00000"/>
              </a:solidFill>
            </a:endParaRPr>
          </a:p>
          <a:p>
            <a:r>
              <a:rPr lang="hi-IN" dirty="0" smtClean="0">
                <a:solidFill>
                  <a:schemeClr val="accent1"/>
                </a:solidFill>
              </a:rPr>
              <a:t> अनुदान की मांगों पर मतदान </a:t>
            </a:r>
            <a:endParaRPr lang="en-US" dirty="0" smtClean="0">
              <a:solidFill>
                <a:schemeClr val="accent1"/>
              </a:solidFill>
            </a:endParaRPr>
          </a:p>
          <a:p>
            <a:r>
              <a:rPr lang="hi-IN" dirty="0" smtClean="0">
                <a:solidFill>
                  <a:schemeClr val="accent1"/>
                </a:solidFill>
              </a:rPr>
              <a:t> </a:t>
            </a:r>
            <a:r>
              <a:rPr lang="hi-IN" dirty="0" smtClean="0">
                <a:solidFill>
                  <a:srgbClr val="C00000"/>
                </a:solidFill>
              </a:rPr>
              <a:t>विनियोग विधेयक का पारित होना</a:t>
            </a:r>
            <a:endParaRPr lang="en-US" dirty="0" smtClean="0">
              <a:solidFill>
                <a:srgbClr val="C00000"/>
              </a:solidFill>
            </a:endParaRPr>
          </a:p>
          <a:p>
            <a:r>
              <a:rPr lang="hi-IN" dirty="0" smtClean="0">
                <a:solidFill>
                  <a:schemeClr val="accent1"/>
                </a:solidFill>
              </a:rPr>
              <a:t> वित्त विधेयक का  पारित</a:t>
            </a:r>
            <a:r>
              <a:rPr lang="en-US" dirty="0" smtClean="0"/>
              <a:t> </a:t>
            </a:r>
            <a:r>
              <a:rPr lang="hi-IN" dirty="0" smtClean="0"/>
              <a:t>होना</a:t>
            </a:r>
          </a:p>
          <a:p>
            <a:pPr>
              <a:buNone/>
            </a:pP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hi-IN" dirty="0" smtClean="0">
                <a:solidFill>
                  <a:srgbClr val="C00000"/>
                </a:solidFill>
              </a:rPr>
              <a:t>प्रारंभिक प्रक्रिया विभागों को बजट सर्कुलर के साथ आवश्यक दिशानिर्देश जारी करता है. </a:t>
            </a:r>
            <a:endParaRPr lang="en-US" dirty="0" smtClean="0">
              <a:solidFill>
                <a:srgbClr val="C00000"/>
              </a:solidFill>
            </a:endParaRPr>
          </a:p>
          <a:p>
            <a:r>
              <a:rPr lang="hi-IN" dirty="0" smtClean="0">
                <a:solidFill>
                  <a:srgbClr val="00B050"/>
                </a:solidFill>
              </a:rPr>
              <a:t>बजट एक अहम दस्तावेज है, जिसमें सरकार की आय व खर्च के लेखाजोखा होने के अलावा कई अहम आंकड़े होते हैं. </a:t>
            </a:r>
            <a:endParaRPr lang="en-US" dirty="0" smtClean="0">
              <a:solidFill>
                <a:srgbClr val="00B050"/>
              </a:solidFill>
            </a:endParaRPr>
          </a:p>
          <a:p>
            <a:r>
              <a:rPr lang="hi-IN" dirty="0" smtClean="0"/>
              <a:t> </a:t>
            </a:r>
            <a:r>
              <a:rPr lang="hi-IN" dirty="0" smtClean="0">
                <a:solidFill>
                  <a:schemeClr val="accent1"/>
                </a:solidFill>
              </a:rPr>
              <a:t>बजट निर्माण के 5 चरण </a:t>
            </a:r>
            <a:endParaRPr lang="en-US" dirty="0" smtClean="0"/>
          </a:p>
          <a:p>
            <a:r>
              <a:rPr lang="hi-IN" dirty="0" smtClean="0">
                <a:solidFill>
                  <a:srgbClr val="C00000"/>
                </a:solidFill>
              </a:rPr>
              <a:t>बजट चक्र </a:t>
            </a:r>
          </a:p>
          <a:p>
            <a:r>
              <a:rPr lang="en-US" dirty="0" smtClean="0"/>
              <a:t> </a:t>
            </a:r>
            <a:r>
              <a:rPr lang="hi-IN" dirty="0" smtClean="0"/>
              <a:t>इस चक्र में निम्नलिखित चरण शामिल हैं - </a:t>
            </a:r>
            <a:r>
              <a:rPr lang="hi-IN" dirty="0" smtClean="0">
                <a:solidFill>
                  <a:srgbClr val="C00000"/>
                </a:solidFill>
              </a:rPr>
              <a:t>व्यय और प्राप्तियों की मात्रा का अनुमान लगाना</a:t>
            </a:r>
            <a:r>
              <a:rPr lang="hi-IN" dirty="0" smtClean="0"/>
              <a:t>, </a:t>
            </a:r>
            <a:endParaRPr lang="en-US" dirty="0" smtClean="0"/>
          </a:p>
          <a:p>
            <a:r>
              <a:rPr lang="hi-IN" dirty="0" smtClean="0">
                <a:solidFill>
                  <a:schemeClr val="accent6"/>
                </a:solidFill>
              </a:rPr>
              <a:t>राजकोषीय घाटे का अनुमान लगाना</a:t>
            </a:r>
            <a:r>
              <a:rPr lang="hi-IN" dirty="0" smtClean="0"/>
              <a:t>, </a:t>
            </a:r>
            <a:r>
              <a:rPr lang="hi-IN" dirty="0" smtClean="0">
                <a:solidFill>
                  <a:schemeClr val="accent1"/>
                </a:solidFill>
              </a:rPr>
              <a:t>राजकोषीय घाटे को कम करने का प्रयास करना</a:t>
            </a:r>
            <a:r>
              <a:rPr lang="hi-IN" dirty="0" smtClean="0"/>
              <a:t>, </a:t>
            </a:r>
            <a:r>
              <a:rPr lang="hi-IN" dirty="0" smtClean="0">
                <a:solidFill>
                  <a:srgbClr val="FFC000"/>
                </a:solidFill>
              </a:rPr>
              <a:t>बजट प्रस्तुत करना</a:t>
            </a:r>
            <a:endParaRPr lang="en-US" dirty="0" smtClean="0">
              <a:solidFill>
                <a:srgbClr val="FFC000"/>
              </a:solidFill>
            </a:endParaRPr>
          </a:p>
          <a:p>
            <a:r>
              <a:rPr lang="hi-IN" dirty="0" smtClean="0">
                <a:solidFill>
                  <a:srgbClr val="FF0000"/>
                </a:solidFill>
              </a:rPr>
              <a:t>बजट की तैयारी</a:t>
            </a:r>
            <a:r>
              <a:rPr lang="hi-IN" dirty="0" smtClean="0"/>
              <a:t>, </a:t>
            </a:r>
            <a:r>
              <a:rPr lang="hi-IN" dirty="0" smtClean="0">
                <a:solidFill>
                  <a:srgbClr val="FFC000"/>
                </a:solidFill>
              </a:rPr>
              <a:t>बजट कानून या प्राधिकरण</a:t>
            </a:r>
            <a:r>
              <a:rPr lang="hi-IN" dirty="0" smtClean="0"/>
              <a:t>, </a:t>
            </a:r>
            <a:r>
              <a:rPr lang="hi-IN" dirty="0" smtClean="0">
                <a:solidFill>
                  <a:schemeClr val="accent3"/>
                </a:solidFill>
              </a:rPr>
              <a:t>बजट निष्पादन </a:t>
            </a:r>
            <a:r>
              <a:rPr lang="hi-IN" dirty="0" smtClean="0"/>
              <a:t>या </a:t>
            </a:r>
            <a:r>
              <a:rPr lang="hi-IN" dirty="0" smtClean="0">
                <a:solidFill>
                  <a:srgbClr val="C00000"/>
                </a:solidFill>
              </a:rPr>
              <a:t>कार्यान्वयन और बजट जवाबदेही </a:t>
            </a:r>
            <a:r>
              <a:rPr lang="hi-IN" dirty="0" smtClean="0"/>
              <a:t>।</a:t>
            </a:r>
          </a:p>
          <a:p>
            <a:pPr>
              <a:buNone/>
            </a:pPr>
            <a:endParaRPr lang="en-US" dirty="0" smtClean="0"/>
          </a:p>
          <a:p>
            <a:pPr>
              <a:buNone/>
            </a:pPr>
            <a:r>
              <a:rPr lang="en-US" dirty="0" smtClean="0"/>
              <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solidFill>
                  <a:srgbClr val="C00000"/>
                </a:solidFill>
              </a:rPr>
              <a:t>आम तौर पर बजट बनाने की प्रक्रिया वित्तीय वर्ष की तीसरी तिमाही में शुरू होती है।</a:t>
            </a:r>
            <a:r>
              <a:rPr lang="hi-IN" dirty="0" smtClean="0"/>
              <a:t> </a:t>
            </a:r>
            <a:endParaRPr lang="en-US" dirty="0" smtClean="0"/>
          </a:p>
          <a:p>
            <a:r>
              <a:rPr lang="hi-IN" dirty="0" smtClean="0"/>
              <a:t>बजट के चार चरण होते हैं,</a:t>
            </a:r>
            <a:endParaRPr lang="en-US" dirty="0" smtClean="0"/>
          </a:p>
          <a:p>
            <a:r>
              <a:rPr lang="hi-IN" dirty="0" smtClean="0"/>
              <a:t> </a:t>
            </a:r>
            <a:r>
              <a:rPr lang="hi-IN" dirty="0" smtClean="0">
                <a:solidFill>
                  <a:srgbClr val="FFC000"/>
                </a:solidFill>
              </a:rPr>
              <a:t>(1) व्यय और राजस्व का अनुमान</a:t>
            </a:r>
            <a:r>
              <a:rPr lang="hi-IN" dirty="0" smtClean="0"/>
              <a:t>, </a:t>
            </a:r>
            <a:endParaRPr lang="en-US" dirty="0" smtClean="0"/>
          </a:p>
          <a:p>
            <a:r>
              <a:rPr lang="hi-IN" dirty="0" smtClean="0">
                <a:solidFill>
                  <a:schemeClr val="tx2"/>
                </a:solidFill>
              </a:rPr>
              <a:t>(2) घाटे का पहला अनुमान</a:t>
            </a:r>
            <a:r>
              <a:rPr lang="hi-IN" dirty="0" smtClean="0"/>
              <a:t>, </a:t>
            </a:r>
            <a:endParaRPr lang="en-US" dirty="0" smtClean="0"/>
          </a:p>
          <a:p>
            <a:r>
              <a:rPr lang="hi-IN" dirty="0" smtClean="0">
                <a:solidFill>
                  <a:schemeClr val="accent5"/>
                </a:solidFill>
              </a:rPr>
              <a:t>(3) घाटे को कम करना </a:t>
            </a:r>
            <a:r>
              <a:rPr lang="hi-IN" dirty="0" smtClean="0"/>
              <a:t>और</a:t>
            </a:r>
            <a:endParaRPr lang="en-US" dirty="0" smtClean="0"/>
          </a:p>
          <a:p>
            <a:r>
              <a:rPr lang="hi-IN" dirty="0" smtClean="0">
                <a:solidFill>
                  <a:srgbClr val="FF0000"/>
                </a:solidFill>
              </a:rPr>
              <a:t>(4) बजट की प्रस्तुति और अनुमोदन।</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hi-IN" b="1" dirty="0" smtClean="0">
                <a:solidFill>
                  <a:srgbClr val="C00000"/>
                </a:solidFill>
              </a:rPr>
              <a:t>अपनी आय का अनुमान लगाएं</a:t>
            </a:r>
            <a:r>
              <a:rPr lang="hi-IN" b="1" dirty="0" smtClean="0"/>
              <a:t>:</a:t>
            </a:r>
            <a:endParaRPr lang="hi-IN" dirty="0" smtClean="0"/>
          </a:p>
          <a:p>
            <a:pPr fontAlgn="ctr"/>
            <a:r>
              <a:rPr lang="hi-IN" dirty="0" smtClean="0">
                <a:solidFill>
                  <a:schemeClr val="accent4"/>
                </a:solidFill>
              </a:rPr>
              <a:t>अपनी सभी आय के स्रोतों को सूचीबद्ध करें</a:t>
            </a:r>
            <a:r>
              <a:rPr lang="hi-IN" dirty="0" smtClean="0"/>
              <a:t>, </a:t>
            </a:r>
            <a:r>
              <a:rPr lang="hi-IN" dirty="0" smtClean="0">
                <a:solidFill>
                  <a:schemeClr val="accent1"/>
                </a:solidFill>
              </a:rPr>
              <a:t>जैसे कि वेतन, बोनस, निवेश से आय, आदि। </a:t>
            </a:r>
          </a:p>
          <a:p>
            <a:r>
              <a:rPr lang="hi-IN" dirty="0" smtClean="0">
                <a:solidFill>
                  <a:srgbClr val="C00000"/>
                </a:solidFill>
              </a:rPr>
              <a:t>खर्चों को ट्रैक करें:</a:t>
            </a:r>
          </a:p>
          <a:p>
            <a:pPr fontAlgn="ctr"/>
            <a:r>
              <a:rPr lang="hi-IN" dirty="0" smtClean="0">
                <a:solidFill>
                  <a:schemeClr val="tx2"/>
                </a:solidFill>
              </a:rPr>
              <a:t>अपने सभी खर्चों को कुछ समय के लिए ट्रैक करें ताकि आपको पता चले कि आप किस पर कितना खर्च कर रहे हैं।</a:t>
            </a:r>
            <a:r>
              <a:rPr lang="hi-IN" dirty="0" smtClean="0"/>
              <a:t> </a:t>
            </a:r>
          </a:p>
          <a:p>
            <a:r>
              <a:rPr lang="hi-IN" b="1" dirty="0" smtClean="0">
                <a:solidFill>
                  <a:srgbClr val="FFC000"/>
                </a:solidFill>
              </a:rPr>
              <a:t>जरूरतों और इच्छाओं को अलग करें:</a:t>
            </a:r>
            <a:endParaRPr lang="hi-IN" dirty="0" smtClean="0">
              <a:solidFill>
                <a:srgbClr val="FFC000"/>
              </a:solidFill>
            </a:endParaRPr>
          </a:p>
          <a:p>
            <a:pPr fontAlgn="ctr"/>
            <a:r>
              <a:rPr lang="hi-IN" dirty="0" smtClean="0">
                <a:solidFill>
                  <a:srgbClr val="00B0F0"/>
                </a:solidFill>
              </a:rPr>
              <a:t>अपनी आवश्यक जरूरतों (जैसे कि किराया, भोजन, बिजली बिल) और इच्छाओं (जैसे कि मनोरंजन, कपड़ों की खरीदारी) के बीच अंतर करें। </a:t>
            </a:r>
          </a:p>
          <a:p>
            <a:r>
              <a:rPr lang="hi-IN" b="1" dirty="0" smtClean="0">
                <a:solidFill>
                  <a:schemeClr val="accent6"/>
                </a:solidFill>
              </a:rPr>
              <a:t>वित्तीय लक्ष्यों को निर्धारित करें:</a:t>
            </a:r>
            <a:endParaRPr lang="hi-IN" dirty="0" smtClean="0">
              <a:solidFill>
                <a:schemeClr val="accent6"/>
              </a:solidFill>
            </a:endParaRPr>
          </a:p>
          <a:p>
            <a:pPr fontAlgn="ctr"/>
            <a:r>
              <a:rPr lang="hi-IN" dirty="0" smtClean="0">
                <a:solidFill>
                  <a:schemeClr val="accent6"/>
                </a:solidFill>
              </a:rPr>
              <a:t>आप बजट के माध्यम से क्या हासिल करना चाहते हैं, जैसे कि घर खरीदना, यात्रा करना, या व्यवसाय शुरू करना, इन लक्ष्यों को निर्धारित करें।</a:t>
            </a:r>
            <a:r>
              <a:rPr lang="hi-IN" dirty="0" smtClean="0"/>
              <a:t> </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hi-IN" b="1" dirty="0" smtClean="0"/>
              <a:t> बजट योजना बनाएं:</a:t>
            </a:r>
            <a:endParaRPr lang="hi-IN" dirty="0" smtClean="0"/>
          </a:p>
          <a:p>
            <a:pPr fontAlgn="ctr"/>
            <a:r>
              <a:rPr lang="hi-IN" dirty="0" smtClean="0"/>
              <a:t> </a:t>
            </a:r>
            <a:r>
              <a:rPr lang="hi-IN" dirty="0" smtClean="0">
                <a:solidFill>
                  <a:schemeClr val="tx2"/>
                </a:solidFill>
              </a:rPr>
              <a:t>योजना बनाएं जो आपकी आय, खर्च, और वित्तीय लक्ष्यों को ध्यान में रखे।</a:t>
            </a:r>
            <a:r>
              <a:rPr lang="hi-IN" dirty="0" smtClean="0"/>
              <a:t> </a:t>
            </a:r>
          </a:p>
          <a:p>
            <a:r>
              <a:rPr lang="hi-IN" b="1" dirty="0" smtClean="0">
                <a:solidFill>
                  <a:srgbClr val="C00000"/>
                </a:solidFill>
              </a:rPr>
              <a:t>बजट की समीक्षा करें और समायोजित करें:</a:t>
            </a:r>
            <a:endParaRPr lang="hi-IN" dirty="0" smtClean="0">
              <a:solidFill>
                <a:srgbClr val="C00000"/>
              </a:solidFill>
            </a:endParaRPr>
          </a:p>
          <a:p>
            <a:pPr fontAlgn="ctr"/>
            <a:r>
              <a:rPr lang="hi-IN" dirty="0" smtClean="0">
                <a:solidFill>
                  <a:srgbClr val="FFC000"/>
                </a:solidFill>
              </a:rPr>
              <a:t>बजट को नियमित रूप से समीक्षा करें और अपनी आय, खर्च या वित्तीय लक्ष्यों में किसी भी बदलाव के आधार पर इसे समायोजित करें। </a:t>
            </a:r>
          </a:p>
          <a:p>
            <a:r>
              <a:rPr lang="hi-IN" dirty="0" smtClean="0">
                <a:solidFill>
                  <a:schemeClr val="accent6"/>
                </a:solidFill>
              </a:rPr>
              <a:t>यह ध्यान रखना महत्वपूर्ण है कि एक अच्छा बजट आपकी वित्तीय स्थिति को बेहतर बनाने में मदद कर सकता है और आपको अपने वित्तीय लक्ष्यों को प्राप्त करने में मदद करें</a:t>
            </a:r>
          </a:p>
          <a:p>
            <a:endParaRPr lang="en-US" dirty="0" smtClean="0">
              <a:solidFill>
                <a:srgbClr val="C00000"/>
              </a:solidFill>
            </a:endParaRPr>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428604"/>
            <a:ext cx="8229600" cy="4389120"/>
          </a:xfrm>
        </p:spPr>
        <p:txBody>
          <a:bodyPr>
            <a:normAutofit/>
          </a:bodyPr>
          <a:lstStyle/>
          <a:p>
            <a:endParaRPr lang="en-US" dirty="0" smtClean="0"/>
          </a:p>
          <a:p>
            <a:endParaRPr lang="en-US" dirty="0" smtClean="0"/>
          </a:p>
          <a:p>
            <a:r>
              <a:rPr lang="hi-IN" dirty="0" smtClean="0">
                <a:solidFill>
                  <a:schemeClr val="tx2"/>
                </a:solidFill>
              </a:rPr>
              <a:t>कटौती प्रस्ताव (</a:t>
            </a:r>
            <a:r>
              <a:rPr lang="en-US" dirty="0" smtClean="0">
                <a:solidFill>
                  <a:schemeClr val="tx2"/>
                </a:solidFill>
              </a:rPr>
              <a:t>Cut Motions)</a:t>
            </a:r>
            <a:r>
              <a:rPr lang="en-US" dirty="0" smtClean="0">
                <a:solidFill>
                  <a:srgbClr val="C00000"/>
                </a:solidFill>
              </a:rPr>
              <a:t> </a:t>
            </a:r>
            <a:r>
              <a:rPr lang="hi-IN" dirty="0" smtClean="0">
                <a:solidFill>
                  <a:srgbClr val="C00000"/>
                </a:solidFill>
              </a:rPr>
              <a:t>एक विशेष प्रकार का प्रस्ताव है जिसे लोकसभा के सदस्य किसी अनुदान की मांग को कम करने के लिए पेश करते हैं। यह एक तरह से सरकार के धन आवंटन का विरोध करने का तरीका है। यदि यह प्रस्ताव स्वीकार कर लिया जाता है, तो इसका मतलब है कि सरकार के खिलाफ अविश्वास मत है और सरकार को अपना पद छोड़ना पड़ सकता है। </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lnSpcReduction="10000"/>
          </a:bodyPr>
          <a:lstStyle/>
          <a:p>
            <a:r>
              <a:rPr lang="hi-IN" b="1" dirty="0" smtClean="0"/>
              <a:t>सरकार अपने बजट को तीन प्रकारों में विभाजित करती है:</a:t>
            </a:r>
            <a:endParaRPr lang="hi-IN" dirty="0" smtClean="0"/>
          </a:p>
          <a:p>
            <a:r>
              <a:rPr lang="hi-IN" dirty="0" smtClean="0">
                <a:solidFill>
                  <a:srgbClr val="C00000"/>
                </a:solidFill>
              </a:rPr>
              <a:t>संतुलित </a:t>
            </a:r>
            <a:r>
              <a:rPr lang="hi-IN" b="1" dirty="0" smtClean="0">
                <a:solidFill>
                  <a:srgbClr val="C00000"/>
                </a:solidFill>
              </a:rPr>
              <a:t>बजट</a:t>
            </a:r>
            <a:r>
              <a:rPr lang="hi-IN" dirty="0" smtClean="0">
                <a:solidFill>
                  <a:srgbClr val="C00000"/>
                </a:solidFill>
              </a:rPr>
              <a:t>: </a:t>
            </a:r>
            <a:r>
              <a:rPr lang="hi-IN" b="1" dirty="0" smtClean="0">
                <a:solidFill>
                  <a:srgbClr val="C00000"/>
                </a:solidFill>
              </a:rPr>
              <a:t>बजट</a:t>
            </a:r>
            <a:r>
              <a:rPr lang="hi-IN" dirty="0" smtClean="0">
                <a:solidFill>
                  <a:srgbClr val="C00000"/>
                </a:solidFill>
              </a:rPr>
              <a:t> को संतुलित रखने के लिए करों के माध्यम से राशि बढ़ाना। ( राजस्व = व्यय)</a:t>
            </a:r>
          </a:p>
          <a:p>
            <a:r>
              <a:rPr lang="hi-IN" dirty="0" smtClean="0">
                <a:solidFill>
                  <a:schemeClr val="accent1"/>
                </a:solidFill>
              </a:rPr>
              <a:t>अधिशेष </a:t>
            </a:r>
            <a:r>
              <a:rPr lang="hi-IN" b="1" dirty="0" smtClean="0">
                <a:solidFill>
                  <a:schemeClr val="accent1"/>
                </a:solidFill>
              </a:rPr>
              <a:t>बजट</a:t>
            </a:r>
            <a:r>
              <a:rPr lang="hi-IN" dirty="0" smtClean="0">
                <a:solidFill>
                  <a:schemeClr val="accent1"/>
                </a:solidFill>
              </a:rPr>
              <a:t>: जब कर संग्रह आवश्यक व्यय से अधिक हो जाता है, तो </a:t>
            </a:r>
            <a:r>
              <a:rPr lang="hi-IN" b="1" dirty="0" smtClean="0">
                <a:solidFill>
                  <a:schemeClr val="accent1"/>
                </a:solidFill>
              </a:rPr>
              <a:t>बजट</a:t>
            </a:r>
            <a:r>
              <a:rPr lang="hi-IN" dirty="0" smtClean="0">
                <a:solidFill>
                  <a:schemeClr val="accent1"/>
                </a:solidFill>
              </a:rPr>
              <a:t> को अधिशेष कहा जाता है। ( राजस्व &gt; व्यय )</a:t>
            </a:r>
          </a:p>
          <a:p>
            <a:r>
              <a:rPr lang="hi-IN" dirty="0" smtClean="0">
                <a:solidFill>
                  <a:schemeClr val="accent6"/>
                </a:solidFill>
              </a:rPr>
              <a:t>घाटे का </a:t>
            </a:r>
            <a:r>
              <a:rPr lang="hi-IN" b="1" dirty="0" smtClean="0">
                <a:solidFill>
                  <a:schemeClr val="accent6"/>
                </a:solidFill>
              </a:rPr>
              <a:t>बजट</a:t>
            </a:r>
            <a:r>
              <a:rPr lang="hi-IN" dirty="0" smtClean="0">
                <a:solidFill>
                  <a:schemeClr val="accent6"/>
                </a:solidFill>
              </a:rPr>
              <a:t>: यह तब होता है जब सरकार घाटे का </a:t>
            </a:r>
            <a:r>
              <a:rPr lang="hi-IN" b="1" dirty="0" smtClean="0">
                <a:solidFill>
                  <a:schemeClr val="accent6"/>
                </a:solidFill>
              </a:rPr>
              <a:t>बजट</a:t>
            </a:r>
            <a:r>
              <a:rPr lang="hi-IN" dirty="0" smtClean="0">
                <a:solidFill>
                  <a:schemeClr val="accent6"/>
                </a:solidFill>
              </a:rPr>
              <a:t> चलाती है। ( राजस्व &lt; व्यय )</a:t>
            </a:r>
          </a:p>
          <a:p>
            <a:r>
              <a:rPr lang="hi-IN" dirty="0" smtClean="0"/>
              <a:t/>
            </a:r>
            <a:br>
              <a:rPr lang="hi-IN" dirty="0" smtClean="0"/>
            </a:b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t> बजट के उद्देश्य, प्रमुख मान्यताओं और प्रमुख निष्कर्षों  </a:t>
            </a:r>
            <a:endParaRPr lang="en-US" dirty="0" smtClean="0"/>
          </a:p>
          <a:p>
            <a:r>
              <a:rPr lang="hi-IN" dirty="0" smtClean="0"/>
              <a:t> </a:t>
            </a:r>
            <a:r>
              <a:rPr lang="hi-IN" dirty="0" smtClean="0">
                <a:solidFill>
                  <a:schemeClr val="accent6"/>
                </a:solidFill>
              </a:rPr>
              <a:t>वित्तीय विवरण: बैलेंस शीट और आय विवरण सहित संगठन की वर्तमान वित्तीय स्थिति प्रस्तुत करें।</a:t>
            </a:r>
            <a:endParaRPr lang="en-US" dirty="0" smtClean="0">
              <a:solidFill>
                <a:schemeClr val="accent6"/>
              </a:solidFill>
            </a:endParaRPr>
          </a:p>
          <a:p>
            <a:r>
              <a:rPr lang="hi-IN" dirty="0" smtClean="0"/>
              <a:t>  </a:t>
            </a:r>
            <a:r>
              <a:rPr lang="hi-IN" dirty="0" smtClean="0">
                <a:solidFill>
                  <a:srgbClr val="C00000"/>
                </a:solidFill>
              </a:rPr>
              <a:t>राजस्व और व्यय अनुमान: प्रमुख चालकों और मान्यताओं पर प्रकाश डालते हुए भविष्य की आय और व्यय का विस्तृत पूर्वानुमान प्रदान करें।</a:t>
            </a:r>
            <a:endParaRPr lang="en-US" dirty="0" smtClean="0">
              <a:solidFill>
                <a:srgbClr val="C00000"/>
              </a:solidFill>
            </a:endParaRPr>
          </a:p>
          <a:p>
            <a:r>
              <a:rPr lang="hi-IN" dirty="0" smtClean="0"/>
              <a:t> </a:t>
            </a:r>
            <a:r>
              <a:rPr lang="hi-IN" dirty="0" smtClean="0">
                <a:solidFill>
                  <a:srgbClr val="FFC000"/>
                </a:solidFill>
              </a:rPr>
              <a:t>बजट रणनीति: बजट के पीछे के तर्क  जिसमें यह भी शामिल है कि यह संगठनात्मक लक्ष्यों और रणनीतियों के साथ कैसे संरेखित होता है।</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hi-IN" dirty="0" smtClean="0"/>
              <a:t> </a:t>
            </a:r>
            <a:endParaRPr lang="en-US" dirty="0" smtClean="0"/>
          </a:p>
          <a:p>
            <a:r>
              <a:rPr lang="hi-IN" dirty="0" smtClean="0"/>
              <a:t> </a:t>
            </a:r>
            <a:r>
              <a:rPr lang="hi-IN" dirty="0" smtClean="0">
                <a:solidFill>
                  <a:srgbClr val="FFC000"/>
                </a:solidFill>
              </a:rPr>
              <a:t>जोखिम प्रबंधन: बजट के लिए संभावित जोखिमों की पहचान करें और उन्हें कम करने के लिए आकस्मिक योजनाओं की रूपरेखा तैयार करें। </a:t>
            </a:r>
            <a:endParaRPr lang="en-US" dirty="0" smtClean="0">
              <a:solidFill>
                <a:srgbClr val="FFC000"/>
              </a:solidFill>
            </a:endParaRPr>
          </a:p>
          <a:p>
            <a:r>
              <a:rPr lang="hi-IN" dirty="0" smtClean="0"/>
              <a:t> कार्यान्वयन योजना: समयसीमा, जिम्मेदारियों और संसाधनों सहित बजट को  लागू किया जाएगा। </a:t>
            </a:r>
            <a:endParaRPr lang="en-US" dirty="0" smtClean="0"/>
          </a:p>
          <a:p>
            <a:r>
              <a:rPr lang="hi-IN" dirty="0" smtClean="0"/>
              <a:t> </a:t>
            </a:r>
            <a:r>
              <a:rPr lang="hi-IN" dirty="0" smtClean="0">
                <a:solidFill>
                  <a:srgbClr val="C00000"/>
                </a:solidFill>
              </a:rPr>
              <a:t>प्रदर्शन मेट्रिक्स: बजट की सफलता को ट्रैक करने और आवश्यक समायोजन करने के लिए प्रमुख प्रदर्शन संकेतक (</a:t>
            </a:r>
            <a:r>
              <a:rPr lang="en-US" dirty="0" smtClean="0">
                <a:solidFill>
                  <a:srgbClr val="C00000"/>
                </a:solidFill>
              </a:rPr>
              <a:t>KPI) </a:t>
            </a:r>
            <a:r>
              <a:rPr lang="hi-IN" dirty="0" smtClean="0">
                <a:solidFill>
                  <a:srgbClr val="C00000"/>
                </a:solidFill>
              </a:rPr>
              <a:t>परिभाषित करें।</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endParaRPr lang="en-US" sz="4400" dirty="0" smtClean="0">
              <a:solidFill>
                <a:srgbClr val="C00000"/>
              </a:solidFill>
            </a:endParaRPr>
          </a:p>
          <a:p>
            <a:pPr>
              <a:buNone/>
            </a:pPr>
            <a:r>
              <a:rPr lang="en-US" sz="4400" smtClean="0">
                <a:solidFill>
                  <a:srgbClr val="C00000"/>
                </a:solidFill>
              </a:rPr>
              <a:t>              </a:t>
            </a:r>
            <a:r>
              <a:rPr lang="hi-IN" sz="4400" smtClean="0">
                <a:solidFill>
                  <a:srgbClr val="C00000"/>
                </a:solidFill>
              </a:rPr>
              <a:t>धन्यवाद</a:t>
            </a:r>
            <a:endParaRPr lang="en-US" sz="4400" dirty="0">
              <a:solidFill>
                <a:srgbClr val="C00000"/>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1295400"/>
            <a:ext cx="6400800" cy="4648200"/>
          </a:xfrm>
        </p:spPr>
        <p:txBody>
          <a:bodyPr>
            <a:normAutofit/>
          </a:bodyPr>
          <a:lstStyle/>
          <a:p>
            <a:pPr algn="ctr"/>
            <a:r>
              <a:rPr lang="en-US" sz="6600" dirty="0"/>
              <a:t>Welcome</a:t>
            </a:r>
          </a:p>
          <a:p>
            <a:pPr algn="ctr"/>
            <a:r>
              <a:rPr lang="en-US" sz="6600" dirty="0"/>
              <a:t>At</a:t>
            </a:r>
          </a:p>
          <a:p>
            <a:pPr algn="ctr"/>
            <a:r>
              <a:rPr lang="en-US" sz="6600" dirty="0"/>
              <a:t>BIPARD</a:t>
            </a:r>
          </a:p>
          <a:p>
            <a:pPr algn="ctr"/>
            <a:r>
              <a:rPr lang="en-US" sz="4800" dirty="0"/>
              <a:t>    </a:t>
            </a:r>
            <a:endParaRPr lang="en-IN" sz="4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6600" dirty="0" smtClean="0"/>
              <a:t> </a:t>
            </a:r>
          </a:p>
          <a:p>
            <a:pPr>
              <a:buNone/>
            </a:pPr>
            <a:r>
              <a:rPr lang="en-US" sz="6600" dirty="0" smtClean="0">
                <a:solidFill>
                  <a:schemeClr val="accent6"/>
                </a:solidFill>
              </a:rPr>
              <a:t>Budget  </a:t>
            </a:r>
            <a:r>
              <a:rPr lang="en-US" sz="6600" dirty="0" err="1" smtClean="0">
                <a:solidFill>
                  <a:schemeClr val="accent6"/>
                </a:solidFill>
              </a:rPr>
              <a:t>prepration</a:t>
            </a:r>
            <a:endParaRPr lang="en-US" sz="6600" dirty="0">
              <a:solidFill>
                <a:schemeClr val="accent6"/>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73456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r>
                        <a:rPr lang="en-US" dirty="0" smtClean="0">
                          <a:solidFill>
                            <a:srgbClr val="C00000"/>
                          </a:solidFill>
                        </a:rPr>
                        <a:t>Tax Revenue</a:t>
                      </a:r>
                      <a:endParaRPr lang="en-US" dirty="0">
                        <a:solidFill>
                          <a:srgbClr val="C00000"/>
                        </a:solidFill>
                      </a:endParaRPr>
                    </a:p>
                  </a:txBody>
                  <a:tcPr/>
                </a:tc>
                <a:tc>
                  <a:txBody>
                    <a:bodyPr/>
                    <a:lstStyle/>
                    <a:p>
                      <a:r>
                        <a:rPr lang="en-US" dirty="0" smtClean="0">
                          <a:solidFill>
                            <a:srgbClr val="C00000"/>
                          </a:solidFill>
                        </a:rPr>
                        <a:t>Taxes on Sales, </a:t>
                      </a:r>
                      <a:r>
                        <a:rPr lang="en-US" dirty="0" smtClean="0"/>
                        <a:t>Trade etc. </a:t>
                      </a:r>
                      <a:r>
                        <a:rPr lang="en-US" dirty="0" smtClean="0">
                          <a:solidFill>
                            <a:srgbClr val="FFC000"/>
                          </a:solidFill>
                        </a:rPr>
                        <a:t>State Goods and Services Tax (SGST),</a:t>
                      </a:r>
                      <a:r>
                        <a:rPr lang="en-US" dirty="0" smtClean="0"/>
                        <a:t> </a:t>
                      </a:r>
                      <a:r>
                        <a:rPr lang="en-US" dirty="0" smtClean="0">
                          <a:solidFill>
                            <a:srgbClr val="FF0000"/>
                          </a:solidFill>
                        </a:rPr>
                        <a:t>Stamps and Registration Fees,</a:t>
                      </a:r>
                      <a:r>
                        <a:rPr lang="en-US" dirty="0" smtClean="0"/>
                        <a:t> </a:t>
                      </a:r>
                      <a:r>
                        <a:rPr lang="en-US" dirty="0" smtClean="0">
                          <a:solidFill>
                            <a:srgbClr val="7030A0"/>
                          </a:solidFill>
                        </a:rPr>
                        <a:t>Taxes on Goods and Passengers Taxes on Vehicles</a:t>
                      </a:r>
                      <a:r>
                        <a:rPr lang="en-US" dirty="0" smtClean="0"/>
                        <a:t>, </a:t>
                      </a:r>
                      <a:r>
                        <a:rPr lang="en-US" dirty="0" smtClean="0">
                          <a:solidFill>
                            <a:srgbClr val="FFC000"/>
                          </a:solidFill>
                        </a:rPr>
                        <a:t>Land Revenue,</a:t>
                      </a:r>
                      <a:r>
                        <a:rPr lang="en-US" dirty="0" smtClean="0"/>
                        <a:t> </a:t>
                      </a:r>
                      <a:r>
                        <a:rPr lang="en-US" dirty="0" smtClean="0">
                          <a:solidFill>
                            <a:srgbClr val="00B050"/>
                          </a:solidFill>
                        </a:rPr>
                        <a:t>Other Taxes on Income and Expenditure State Excise Others</a:t>
                      </a:r>
                      <a:endParaRPr lang="en-US" dirty="0">
                        <a:solidFill>
                          <a:srgbClr val="00B050"/>
                        </a:solidFill>
                      </a:endParaRPr>
                    </a:p>
                  </a:txBody>
                  <a:tcPr/>
                </a:tc>
                <a:tc>
                  <a:txBody>
                    <a:bodyPr/>
                    <a:lstStyle/>
                    <a:p>
                      <a:endParaRPr lang="en-US"/>
                    </a:p>
                  </a:txBody>
                  <a:tcPr/>
                </a:tc>
              </a:tr>
              <a:tr h="370840">
                <a:tc>
                  <a:txBody>
                    <a:bodyPr/>
                    <a:lstStyle/>
                    <a:p>
                      <a:r>
                        <a:rPr lang="en-US" dirty="0" smtClean="0">
                          <a:solidFill>
                            <a:srgbClr val="C00000"/>
                          </a:solidFill>
                        </a:rPr>
                        <a:t>Share of net proceeds of Taxes</a:t>
                      </a:r>
                      <a:endParaRPr lang="en-US" dirty="0">
                        <a:solidFill>
                          <a:srgbClr val="C00000"/>
                        </a:solidFill>
                      </a:endParaRPr>
                    </a:p>
                  </a:txBody>
                  <a:tcPr/>
                </a:tc>
                <a:tc>
                  <a:txBody>
                    <a:bodyPr/>
                    <a:lstStyle/>
                    <a:p>
                      <a:r>
                        <a:rPr lang="en-US" dirty="0" smtClean="0">
                          <a:solidFill>
                            <a:srgbClr val="C00000"/>
                          </a:solidFill>
                        </a:rPr>
                        <a:t>Corporation Tax on Income other than Corporation Tax</a:t>
                      </a:r>
                      <a:r>
                        <a:rPr lang="en-US" dirty="0" smtClean="0"/>
                        <a:t>, </a:t>
                      </a:r>
                      <a:r>
                        <a:rPr lang="en-US" dirty="0" smtClean="0">
                          <a:solidFill>
                            <a:srgbClr val="0070C0"/>
                          </a:solidFill>
                        </a:rPr>
                        <a:t>Service Tax Union, Excise Duties Customs Central Goods and Services Tax (CGST) </a:t>
                      </a:r>
                      <a:r>
                        <a:rPr lang="en-US" dirty="0" smtClean="0">
                          <a:solidFill>
                            <a:srgbClr val="FFC000"/>
                          </a:solidFill>
                        </a:rPr>
                        <a:t>Other Taxes and Duties on Commodities and Services</a:t>
                      </a:r>
                      <a:endParaRPr lang="en-US" dirty="0">
                        <a:solidFill>
                          <a:srgbClr val="FFC000"/>
                        </a:solidFill>
                      </a:endParaRPr>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nvPr>
        </p:nvGraphicFramePr>
        <p:xfrm>
          <a:off x="457200" y="1935163"/>
          <a:ext cx="8229600" cy="457708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en-US" dirty="0"/>
                    </a:p>
                  </a:txBody>
                  <a:tcPr/>
                </a:tc>
                <a:tc>
                  <a:txBody>
                    <a:bodyPr/>
                    <a:lstStyle/>
                    <a:p>
                      <a:endParaRPr lang="en-US"/>
                    </a:p>
                  </a:txBody>
                  <a:tcPr/>
                </a:tc>
              </a:tr>
              <a:tr h="370840">
                <a:tc>
                  <a:txBody>
                    <a:bodyPr/>
                    <a:lstStyle/>
                    <a:p>
                      <a:r>
                        <a:rPr lang="en-US" dirty="0" smtClean="0">
                          <a:solidFill>
                            <a:schemeClr val="tx2"/>
                          </a:solidFill>
                        </a:rPr>
                        <a:t>Non-Tax Revenue</a:t>
                      </a:r>
                      <a:endParaRPr lang="en-US" dirty="0">
                        <a:solidFill>
                          <a:schemeClr val="tx2"/>
                        </a:solidFill>
                      </a:endParaRPr>
                    </a:p>
                  </a:txBody>
                  <a:tcPr/>
                </a:tc>
                <a:tc>
                  <a:txBody>
                    <a:bodyPr/>
                    <a:lstStyle/>
                    <a:p>
                      <a:pPr algn="ctr"/>
                      <a:r>
                        <a:rPr lang="en-US" dirty="0" smtClean="0">
                          <a:solidFill>
                            <a:srgbClr val="C00000"/>
                          </a:solidFill>
                        </a:rPr>
                        <a:t>Interest Receipts</a:t>
                      </a:r>
                      <a:r>
                        <a:rPr lang="en-US" dirty="0" smtClean="0"/>
                        <a:t>, </a:t>
                      </a:r>
                      <a:r>
                        <a:rPr lang="en-US" dirty="0" smtClean="0">
                          <a:solidFill>
                            <a:schemeClr val="accent5"/>
                          </a:solidFill>
                        </a:rPr>
                        <a:t>Non-ferrous Mining and Metallurgical ,</a:t>
                      </a:r>
                      <a:r>
                        <a:rPr lang="en-US" dirty="0" smtClean="0">
                          <a:solidFill>
                            <a:srgbClr val="FFC000"/>
                          </a:solidFill>
                        </a:rPr>
                        <a:t>Industries Contributions and Recoveries towards Pension and Other Retirement </a:t>
                      </a:r>
                      <a:r>
                        <a:rPr lang="en-US" dirty="0" smtClean="0"/>
                        <a:t>,</a:t>
                      </a:r>
                      <a:r>
                        <a:rPr lang="en-US" dirty="0" smtClean="0">
                          <a:solidFill>
                            <a:schemeClr val="accent5"/>
                          </a:solidFill>
                        </a:rPr>
                        <a:t>Public Service Commission, Police Roads and Bridges, Medical and Public Health </a:t>
                      </a:r>
                      <a:r>
                        <a:rPr lang="en-US" dirty="0" smtClean="0">
                          <a:solidFill>
                            <a:schemeClr val="accent1"/>
                          </a:solidFill>
                        </a:rPr>
                        <a:t>Other Rural Development </a:t>
                      </a:r>
                      <a:r>
                        <a:rPr lang="en-US" dirty="0" err="1" smtClean="0">
                          <a:solidFill>
                            <a:schemeClr val="accent1"/>
                          </a:solidFill>
                        </a:rPr>
                        <a:t>Programmes</a:t>
                      </a:r>
                      <a:r>
                        <a:rPr lang="en-US" dirty="0" smtClean="0">
                          <a:solidFill>
                            <a:schemeClr val="accent1"/>
                          </a:solidFill>
                        </a:rPr>
                        <a:t>, Forestry and Wild Life </a:t>
                      </a:r>
                      <a:r>
                        <a:rPr lang="en-US" dirty="0" smtClean="0"/>
                        <a:t>,</a:t>
                      </a:r>
                      <a:r>
                        <a:rPr lang="en-US" dirty="0" smtClean="0">
                          <a:solidFill>
                            <a:schemeClr val="accent3"/>
                          </a:solidFill>
                        </a:rPr>
                        <a:t>Other Administrative Services</a:t>
                      </a:r>
                      <a:r>
                        <a:rPr lang="en-US" dirty="0" smtClean="0"/>
                        <a:t>, </a:t>
                      </a:r>
                      <a:r>
                        <a:rPr lang="en-US" dirty="0" smtClean="0">
                          <a:solidFill>
                            <a:schemeClr val="accent5"/>
                          </a:solidFill>
                        </a:rPr>
                        <a:t>Major Irrigation, Education, Sports, Art and Culture, Other General Economic Services, Medium Irrigation </a:t>
                      </a:r>
                      <a:r>
                        <a:rPr lang="en-US" dirty="0" err="1" smtClean="0">
                          <a:solidFill>
                            <a:schemeClr val="accent5"/>
                          </a:solidFill>
                        </a:rPr>
                        <a:t>Labour</a:t>
                      </a:r>
                      <a:r>
                        <a:rPr lang="en-US" dirty="0" smtClean="0">
                          <a:solidFill>
                            <a:schemeClr val="accent5"/>
                          </a:solidFill>
                        </a:rPr>
                        <a:t> and Employment, </a:t>
                      </a:r>
                      <a:r>
                        <a:rPr lang="en-US" dirty="0" smtClean="0">
                          <a:solidFill>
                            <a:srgbClr val="C00000"/>
                          </a:solidFill>
                        </a:rPr>
                        <a:t>Water Supply and Sanitation </a:t>
                      </a:r>
                      <a:r>
                        <a:rPr lang="en-US" dirty="0" smtClean="0">
                          <a:solidFill>
                            <a:srgbClr val="FFC000"/>
                          </a:solidFill>
                        </a:rPr>
                        <a:t>, Jails</a:t>
                      </a:r>
                      <a:r>
                        <a:rPr lang="en-US" dirty="0" smtClean="0"/>
                        <a:t>, </a:t>
                      </a:r>
                      <a:r>
                        <a:rPr lang="en-US" dirty="0" smtClean="0">
                          <a:solidFill>
                            <a:srgbClr val="92D050"/>
                          </a:solidFill>
                        </a:rPr>
                        <a:t>Fisheries, </a:t>
                      </a:r>
                      <a:r>
                        <a:rPr lang="en-US" dirty="0" smtClean="0">
                          <a:solidFill>
                            <a:schemeClr val="accent2"/>
                          </a:solidFill>
                        </a:rPr>
                        <a:t>Crop Husbandry</a:t>
                      </a:r>
                      <a:r>
                        <a:rPr lang="en-US" dirty="0" smtClean="0"/>
                        <a:t> ,</a:t>
                      </a:r>
                      <a:r>
                        <a:rPr lang="en-US" dirty="0" smtClean="0">
                          <a:solidFill>
                            <a:srgbClr val="FFC000"/>
                          </a:solidFill>
                        </a:rPr>
                        <a:t>Public Works</a:t>
                      </a:r>
                      <a:endParaRPr lang="en-US" dirty="0">
                        <a:solidFill>
                          <a:srgbClr val="FFC000"/>
                        </a:solidFill>
                      </a:endParaRPr>
                    </a:p>
                  </a:txBody>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C00000"/>
                </a:solidFill>
              </a:rPr>
              <a:t>मेजर हेड और माइनर </a:t>
            </a:r>
          </a:p>
          <a:p>
            <a:r>
              <a:rPr lang="hi-IN" dirty="0" smtClean="0">
                <a:solidFill>
                  <a:srgbClr val="FFC000"/>
                </a:solidFill>
              </a:rPr>
              <a:t>व्यय शीर्षों के क्षेत्रों के अंतर्गत आने वाले मुख्य लेखा शीर्ष, सामान्यतः सरकार के कार्यों के अनुरूप होते हैं, जबकि उनके अधीनस्थ लघु शीर्ष, मुख्य शीर्ष द्वारा प्रदर्शित कार्य के उद्देश्यों को प्राप्त करने के लिए किए गए कार्यक्रमों की पहचान करते हैं।</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nvPr>
        </p:nvGraphicFramePr>
        <p:xfrm>
          <a:off x="457200" y="1935163"/>
          <a:ext cx="8229600" cy="4592320"/>
        </p:xfrm>
        <a:graphic>
          <a:graphicData uri="http://schemas.openxmlformats.org/drawingml/2006/table">
            <a:tbl>
              <a:tblPr firstRow="1" bandRow="1">
                <a:tableStyleId>{5C22544A-7EE6-4342-B048-85BDC9FD1C3A}</a:tableStyleId>
              </a:tblPr>
              <a:tblGrid>
                <a:gridCol w="471462"/>
                <a:gridCol w="5014938"/>
                <a:gridCol w="2743200"/>
              </a:tblGrid>
              <a:tr h="370840">
                <a:tc>
                  <a:txBody>
                    <a:bodyPr/>
                    <a:lstStyle/>
                    <a:p>
                      <a:r>
                        <a:rPr lang="en-US" dirty="0" smtClean="0"/>
                        <a:t>            $no.</a:t>
                      </a:r>
                      <a:r>
                        <a:rPr lang="en-US" baseline="0" dirty="0" smtClean="0"/>
                        <a: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Class of budget</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Majour</a:t>
                      </a:r>
                      <a:r>
                        <a:rPr lang="en-US" baseline="0" dirty="0" smtClean="0"/>
                        <a:t> </a:t>
                      </a:r>
                      <a:r>
                        <a:rPr lang="en-US" baseline="0" dirty="0" err="1" smtClean="0"/>
                        <a:t>Head</a:t>
                      </a:r>
                      <a:r>
                        <a:rPr lang="en-US" dirty="0" err="1" smtClean="0"/>
                        <a:t>Class</a:t>
                      </a:r>
                      <a:r>
                        <a:rPr lang="en-US" dirty="0" smtClean="0"/>
                        <a:t> 4 no. </a:t>
                      </a:r>
                    </a:p>
                    <a:p>
                      <a:endParaRPr lang="en-US" dirty="0"/>
                    </a:p>
                  </a:txBody>
                  <a:tcPr/>
                </a:tc>
              </a:tr>
              <a:tr h="370840">
                <a:tc>
                  <a:txBody>
                    <a:bodyPr/>
                    <a:lstStyle/>
                    <a:p>
                      <a:r>
                        <a:rPr lang="en-US" dirty="0" err="1" smtClean="0"/>
                        <a:t>S.No</a:t>
                      </a:r>
                      <a:r>
                        <a:rPr lang="en-US" dirty="0" smtClean="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Class of budget</a:t>
                      </a:r>
                    </a:p>
                    <a:p>
                      <a:endParaRPr lang="en-US" dirty="0"/>
                    </a:p>
                  </a:txBody>
                  <a:tcPr/>
                </a:tc>
                <a:tc>
                  <a:txBody>
                    <a:bodyPr/>
                    <a:lstStyle/>
                    <a:p>
                      <a:r>
                        <a:rPr lang="en-US" dirty="0" smtClean="0"/>
                        <a:t>4 digit  no. </a:t>
                      </a:r>
                      <a:r>
                        <a:rPr lang="en-US" dirty="0" err="1" smtClean="0"/>
                        <a:t>Ist</a:t>
                      </a:r>
                      <a:r>
                        <a:rPr lang="en-US" dirty="0" smtClean="0"/>
                        <a:t> no.</a:t>
                      </a:r>
                      <a:endParaRPr lang="en-US" dirty="0"/>
                    </a:p>
                  </a:txBody>
                  <a:tcPr/>
                </a:tc>
              </a:tr>
              <a:tr h="370840">
                <a:tc>
                  <a:txBody>
                    <a:bodyPr/>
                    <a:lstStyle/>
                    <a:p>
                      <a:r>
                        <a:rPr lang="en-US" dirty="0" smtClean="0"/>
                        <a:t>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dirty="0" smtClean="0">
                          <a:solidFill>
                            <a:srgbClr val="FFC000"/>
                          </a:solidFill>
                        </a:rPr>
                        <a:t>राजस्व प्राप्ति</a:t>
                      </a:r>
                      <a:endParaRPr lang="en-US" dirty="0" smtClean="0">
                        <a:solidFill>
                          <a:srgbClr val="FFC000"/>
                        </a:solidFill>
                      </a:endParaRPr>
                    </a:p>
                    <a:p>
                      <a:endParaRPr lang="en-US" dirty="0"/>
                    </a:p>
                  </a:txBody>
                  <a:tcPr/>
                </a:tc>
                <a:tc>
                  <a:txBody>
                    <a:bodyPr/>
                    <a:lstStyle/>
                    <a:p>
                      <a:r>
                        <a:rPr lang="en-US" dirty="0" smtClean="0"/>
                        <a:t>0 ,1</a:t>
                      </a:r>
                      <a:endParaRPr lang="en-US" dirty="0"/>
                    </a:p>
                  </a:txBody>
                  <a:tcPr/>
                </a:tc>
              </a:tr>
              <a:tr h="370840">
                <a:tc>
                  <a:txBody>
                    <a:bodyPr/>
                    <a:lstStyle/>
                    <a:p>
                      <a:r>
                        <a:rPr lang="en-US" dirty="0" smtClean="0"/>
                        <a:t>2</a:t>
                      </a:r>
                      <a:endParaRPr lang="en-US" dirty="0"/>
                    </a:p>
                  </a:txBody>
                  <a:tcPr/>
                </a:tc>
                <a:tc>
                  <a:txBody>
                    <a:bodyPr/>
                    <a:lstStyle/>
                    <a:p>
                      <a:r>
                        <a:rPr lang="hi-IN" dirty="0" smtClean="0">
                          <a:solidFill>
                            <a:srgbClr val="C00000"/>
                          </a:solidFill>
                        </a:rPr>
                        <a:t>राजस्व व्यय</a:t>
                      </a:r>
                      <a:endParaRPr lang="en-US" dirty="0">
                        <a:solidFill>
                          <a:srgbClr val="C00000"/>
                        </a:solidFill>
                      </a:endParaRPr>
                    </a:p>
                  </a:txBody>
                  <a:tcPr/>
                </a:tc>
                <a:tc>
                  <a:txBody>
                    <a:bodyPr/>
                    <a:lstStyle/>
                    <a:p>
                      <a:r>
                        <a:rPr lang="en-US" dirty="0" smtClean="0"/>
                        <a:t>2</a:t>
                      </a:r>
                      <a:r>
                        <a:rPr lang="en-US" baseline="0" dirty="0" smtClean="0"/>
                        <a:t> or 3</a:t>
                      </a:r>
                      <a:endParaRPr lang="en-US" dirty="0"/>
                    </a:p>
                  </a:txBody>
                  <a:tcPr/>
                </a:tc>
              </a:tr>
              <a:tr h="370840">
                <a:tc>
                  <a:txBody>
                    <a:bodyPr/>
                    <a:lstStyle/>
                    <a:p>
                      <a:r>
                        <a:rPr lang="en-US" dirty="0" smtClean="0"/>
                        <a:t>3</a:t>
                      </a:r>
                      <a:endParaRPr lang="en-US" dirty="0"/>
                    </a:p>
                  </a:txBody>
                  <a:tcPr/>
                </a:tc>
                <a:tc>
                  <a:txBody>
                    <a:bodyPr/>
                    <a:lstStyle/>
                    <a:p>
                      <a:r>
                        <a:rPr lang="hi-IN" dirty="0" smtClean="0">
                          <a:solidFill>
                            <a:schemeClr val="accent2"/>
                          </a:solidFill>
                        </a:rPr>
                        <a:t>पूंजीगत प्राप्ति मुख्य शीर्ष</a:t>
                      </a:r>
                      <a:endParaRPr lang="en-US" dirty="0">
                        <a:solidFill>
                          <a:schemeClr val="accent2"/>
                        </a:solidFill>
                      </a:endParaRPr>
                    </a:p>
                  </a:txBody>
                  <a:tcPr/>
                </a:tc>
                <a:tc>
                  <a:txBody>
                    <a:bodyPr/>
                    <a:lstStyle/>
                    <a:p>
                      <a:r>
                        <a:rPr lang="en-US" dirty="0" smtClean="0"/>
                        <a:t>4000</a:t>
                      </a:r>
                      <a:endParaRPr lang="en-US" dirty="0"/>
                    </a:p>
                  </a:txBody>
                  <a:tcPr/>
                </a:tc>
              </a:tr>
              <a:tr h="370840">
                <a:tc>
                  <a:txBody>
                    <a:bodyPr/>
                    <a:lstStyle/>
                    <a:p>
                      <a:r>
                        <a:rPr lang="en-US" dirty="0" smtClean="0"/>
                        <a:t>4</a:t>
                      </a:r>
                      <a:endParaRPr lang="en-US" dirty="0"/>
                    </a:p>
                  </a:txBody>
                  <a:tcPr/>
                </a:tc>
                <a:tc>
                  <a:txBody>
                    <a:bodyPr/>
                    <a:lstStyle/>
                    <a:p>
                      <a:r>
                        <a:rPr lang="hi-IN" dirty="0" smtClean="0">
                          <a:solidFill>
                            <a:srgbClr val="00B050"/>
                          </a:solidFill>
                        </a:rPr>
                        <a:t>पूंजीगत व्यय मुख्य शीर्ष</a:t>
                      </a:r>
                      <a:endParaRPr lang="en-US" dirty="0">
                        <a:solidFill>
                          <a:srgbClr val="00B050"/>
                        </a:solidFill>
                      </a:endParaRPr>
                    </a:p>
                  </a:txBody>
                  <a:tcPr/>
                </a:tc>
                <a:tc>
                  <a:txBody>
                    <a:bodyPr/>
                    <a:lstStyle/>
                    <a:p>
                      <a:r>
                        <a:rPr lang="en-US" dirty="0" smtClean="0"/>
                        <a:t>4 or 5</a:t>
                      </a:r>
                      <a:endParaRPr lang="en-US" dirty="0"/>
                    </a:p>
                  </a:txBody>
                  <a:tcPr/>
                </a:tc>
              </a:tr>
              <a:tr h="370840">
                <a:tc>
                  <a:txBody>
                    <a:bodyPr/>
                    <a:lstStyle/>
                    <a:p>
                      <a:r>
                        <a:rPr lang="en-US" dirty="0" smtClean="0"/>
                        <a:t>5</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dirty="0" smtClean="0">
                          <a:solidFill>
                            <a:srgbClr val="FF0000"/>
                          </a:solidFill>
                        </a:rPr>
                        <a:t>लोक ऋण (प्राप्ति और व्यय) मुख्य शीर्ष</a:t>
                      </a:r>
                      <a:endParaRPr lang="en-US" dirty="0" smtClean="0">
                        <a:solidFill>
                          <a:srgbClr val="FF0000"/>
                        </a:solidFill>
                      </a:endParaRPr>
                    </a:p>
                    <a:p>
                      <a:endParaRPr lang="en-US" dirty="0"/>
                    </a:p>
                  </a:txBody>
                  <a:tcPr/>
                </a:tc>
                <a:tc>
                  <a:txBody>
                    <a:bodyPr/>
                    <a:lstStyle/>
                    <a:p>
                      <a:r>
                        <a:rPr lang="en-US" dirty="0" smtClean="0"/>
                        <a:t>6001 -6005</a:t>
                      </a:r>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3235960"/>
        </p:xfrm>
        <a:graphic>
          <a:graphicData uri="http://schemas.openxmlformats.org/drawingml/2006/table">
            <a:tbl>
              <a:tblPr firstRow="1" bandRow="1">
                <a:tableStyleId>{5C22544A-7EE6-4342-B048-85BDC9FD1C3A}</a:tableStyleId>
              </a:tblPr>
              <a:tblGrid>
                <a:gridCol w="1114404"/>
                <a:gridCol w="4371996"/>
                <a:gridCol w="2743200"/>
              </a:tblGrid>
              <a:tr h="370840">
                <a:tc>
                  <a:txBody>
                    <a:bodyPr/>
                    <a:lstStyle/>
                    <a:p>
                      <a:r>
                        <a:rPr lang="en-US" dirty="0" smtClean="0"/>
                        <a:t>            $no.</a:t>
                      </a:r>
                      <a:r>
                        <a:rPr lang="en-US" baseline="0" dirty="0" smtClean="0"/>
                        <a: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Class of budget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Majour</a:t>
                      </a:r>
                      <a:r>
                        <a:rPr lang="en-US" baseline="0" dirty="0" smtClean="0"/>
                        <a:t> </a:t>
                      </a:r>
                      <a:r>
                        <a:rPr lang="en-US" baseline="0" dirty="0" err="1" smtClean="0"/>
                        <a:t>Head</a:t>
                      </a:r>
                      <a:r>
                        <a:rPr lang="en-US" dirty="0" err="1" smtClean="0"/>
                        <a:t>Class</a:t>
                      </a:r>
                      <a:r>
                        <a:rPr lang="en-US" dirty="0" smtClean="0"/>
                        <a:t> 4 no. </a:t>
                      </a:r>
                    </a:p>
                  </a:txBody>
                  <a:tcPr/>
                </a:tc>
              </a:tr>
              <a:tr h="370840">
                <a:tc>
                  <a:txBody>
                    <a:bodyPr/>
                    <a:lstStyle/>
                    <a:p>
                      <a:endParaRPr lang="en-US" dirty="0"/>
                    </a:p>
                  </a:txBody>
                  <a:tcPr/>
                </a:tc>
                <a:tc>
                  <a:txBody>
                    <a:bodyPr/>
                    <a:lstStyle/>
                    <a:p>
                      <a:r>
                        <a:rPr lang="hi-IN" dirty="0" smtClean="0">
                          <a:solidFill>
                            <a:srgbClr val="FF0000"/>
                          </a:solidFill>
                        </a:rPr>
                        <a:t>ऋण और अग्रिम</a:t>
                      </a:r>
                      <a:endParaRPr lang="en-US" dirty="0">
                        <a:solidFill>
                          <a:srgbClr val="FF0000"/>
                        </a:solidFill>
                      </a:endParaRPr>
                    </a:p>
                  </a:txBody>
                  <a:tcPr/>
                </a:tc>
                <a:tc>
                  <a:txBody>
                    <a:bodyPr/>
                    <a:lstStyle/>
                    <a:p>
                      <a:r>
                        <a:rPr lang="en-US" dirty="0" smtClean="0"/>
                        <a:t>6075-7810</a:t>
                      </a:r>
                      <a:endParaRPr lang="en-US" dirty="0"/>
                    </a:p>
                  </a:txBody>
                  <a:tcPr/>
                </a:tc>
              </a:tr>
              <a:tr h="370840">
                <a:tc>
                  <a:txBody>
                    <a:bodyPr/>
                    <a:lstStyle/>
                    <a:p>
                      <a:endParaRPr lang="en-US"/>
                    </a:p>
                  </a:txBody>
                  <a:tcPr/>
                </a:tc>
                <a:tc>
                  <a:txBody>
                    <a:bodyPr/>
                    <a:lstStyle/>
                    <a:p>
                      <a:r>
                        <a:rPr lang="hi-IN" dirty="0" smtClean="0">
                          <a:solidFill>
                            <a:srgbClr val="FFC000"/>
                          </a:solidFill>
                        </a:rPr>
                        <a:t>आकस्मिक निधि</a:t>
                      </a:r>
                      <a:endParaRPr lang="en-US" dirty="0">
                        <a:solidFill>
                          <a:srgbClr val="FFC000"/>
                        </a:solidFill>
                      </a:endParaRPr>
                    </a:p>
                  </a:txBody>
                  <a:tcPr/>
                </a:tc>
                <a:tc>
                  <a:txBody>
                    <a:bodyPr/>
                    <a:lstStyle/>
                    <a:p>
                      <a:r>
                        <a:rPr lang="en-US" dirty="0" smtClean="0"/>
                        <a:t>8000</a:t>
                      </a:r>
                      <a:endParaRPr lang="en-US" dirty="0"/>
                    </a:p>
                  </a:txBody>
                  <a:tcPr/>
                </a:tc>
              </a:tr>
              <a:tr h="370840">
                <a:tc>
                  <a:txBody>
                    <a:bodyPr/>
                    <a:lstStyle/>
                    <a:p>
                      <a:endParaRPr lang="en-US"/>
                    </a:p>
                  </a:txBody>
                  <a:tcPr/>
                </a:tc>
                <a:tc>
                  <a:txBody>
                    <a:bodyPr/>
                    <a:lstStyle/>
                    <a:p>
                      <a:r>
                        <a:rPr lang="hi-IN" dirty="0" smtClean="0">
                          <a:solidFill>
                            <a:srgbClr val="00B0F0"/>
                          </a:solidFill>
                        </a:rPr>
                        <a:t>लोक लेखा</a:t>
                      </a:r>
                      <a:endParaRPr lang="en-US" dirty="0">
                        <a:solidFill>
                          <a:srgbClr val="00B0F0"/>
                        </a:solidFill>
                      </a:endParaRPr>
                    </a:p>
                  </a:txBody>
                  <a:tcPr/>
                </a:tc>
                <a:tc>
                  <a:txBody>
                    <a:bodyPr/>
                    <a:lstStyle/>
                    <a:p>
                      <a:r>
                        <a:rPr lang="en-US" dirty="0" smtClean="0"/>
                        <a:t>8001-8999</a:t>
                      </a:r>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28596" y="1500174"/>
          <a:ext cx="8229600" cy="5963920"/>
        </p:xfrm>
        <a:graphic>
          <a:graphicData uri="http://schemas.openxmlformats.org/drawingml/2006/table">
            <a:tbl>
              <a:tblPr firstRow="1" bandRow="1">
                <a:tableStyleId>{5C22544A-7EE6-4342-B048-85BDC9FD1C3A}</a:tableStyleId>
              </a:tblPr>
              <a:tblGrid>
                <a:gridCol w="1042966"/>
                <a:gridCol w="3857652"/>
                <a:gridCol w="3328982"/>
              </a:tblGrid>
              <a:tr h="370840">
                <a:tc>
                  <a:txBody>
                    <a:bodyPr/>
                    <a:lstStyle/>
                    <a:p>
                      <a:r>
                        <a:rPr lang="en-US" dirty="0" err="1" smtClean="0"/>
                        <a:t>s.no</a:t>
                      </a:r>
                      <a:r>
                        <a:rPr lang="en-US" dirty="0" smtClean="0"/>
                        <a:t>.</a:t>
                      </a:r>
                      <a:endParaRPr lang="en-US" dirty="0"/>
                    </a:p>
                  </a:txBody>
                  <a:tcPr/>
                </a:tc>
                <a:tc>
                  <a:txBody>
                    <a:bodyPr/>
                    <a:lstStyle/>
                    <a:p>
                      <a:r>
                        <a:rPr lang="en-US" dirty="0" smtClean="0"/>
                        <a:t>Subject</a:t>
                      </a:r>
                      <a:endParaRPr lang="en-US" dirty="0"/>
                    </a:p>
                  </a:txBody>
                  <a:tcPr/>
                </a:tc>
                <a:tc>
                  <a:txBody>
                    <a:bodyPr/>
                    <a:lstStyle/>
                    <a:p>
                      <a:r>
                        <a:rPr lang="en-US" dirty="0" smtClean="0"/>
                        <a:t>Code</a:t>
                      </a:r>
                      <a:endParaRPr lang="en-US" dirty="0"/>
                    </a:p>
                  </a:txBody>
                  <a:tcPr/>
                </a:tc>
              </a:tr>
              <a:tr h="480055">
                <a:tc>
                  <a:txBody>
                    <a:bodyPr/>
                    <a:lstStyle/>
                    <a:p>
                      <a:r>
                        <a:rPr lang="en-US" dirty="0" smtClean="0">
                          <a:solidFill>
                            <a:srgbClr val="00B0F0"/>
                          </a:solidFill>
                        </a:rPr>
                        <a:t>1</a:t>
                      </a:r>
                      <a:endParaRPr lang="en-US" dirty="0">
                        <a:solidFill>
                          <a:srgbClr val="00B0F0"/>
                        </a:solidFill>
                      </a:endParaRPr>
                    </a:p>
                  </a:txBody>
                  <a:tcPr/>
                </a:tc>
                <a:tc>
                  <a:txBody>
                    <a:bodyPr/>
                    <a:lstStyle/>
                    <a:p>
                      <a:r>
                        <a:rPr lang="hi-IN" dirty="0" smtClean="0">
                          <a:solidFill>
                            <a:srgbClr val="00B0F0"/>
                          </a:solidFill>
                        </a:rPr>
                        <a:t>मांग संख्या</a:t>
                      </a:r>
                      <a:endParaRPr lang="en-US" dirty="0">
                        <a:solidFill>
                          <a:srgbClr val="00B0F0"/>
                        </a:solidFill>
                      </a:endParaRPr>
                    </a:p>
                  </a:txBody>
                  <a:tcPr/>
                </a:tc>
                <a:tc>
                  <a:txBody>
                    <a:bodyPr/>
                    <a:lstStyle/>
                    <a:p>
                      <a:r>
                        <a:rPr lang="hi-IN" dirty="0" smtClean="0">
                          <a:solidFill>
                            <a:srgbClr val="00B0F0"/>
                          </a:solidFill>
                        </a:rPr>
                        <a:t>दो अंकीय </a:t>
                      </a:r>
                      <a:r>
                        <a:rPr lang="en-US" dirty="0" smtClean="0">
                          <a:solidFill>
                            <a:srgbClr val="00B0F0"/>
                          </a:solidFill>
                        </a:rPr>
                        <a:t>Agriculture-01</a:t>
                      </a:r>
                      <a:r>
                        <a:rPr lang="en-US" baseline="0" dirty="0" smtClean="0">
                          <a:solidFill>
                            <a:srgbClr val="00B0F0"/>
                          </a:solidFill>
                        </a:rPr>
                        <a:t> ,</a:t>
                      </a:r>
                    </a:p>
                    <a:p>
                      <a:r>
                        <a:rPr lang="en-US" baseline="0" dirty="0" smtClean="0">
                          <a:solidFill>
                            <a:srgbClr val="00B0F0"/>
                          </a:solidFill>
                        </a:rPr>
                        <a:t>Education-21</a:t>
                      </a:r>
                    </a:p>
                    <a:p>
                      <a:r>
                        <a:rPr lang="en-US" baseline="0" dirty="0" smtClean="0">
                          <a:solidFill>
                            <a:srgbClr val="00B0F0"/>
                          </a:solidFill>
                        </a:rPr>
                        <a:t>Health -20</a:t>
                      </a:r>
                      <a:endParaRPr lang="en-US" dirty="0">
                        <a:solidFill>
                          <a:srgbClr val="00B0F0"/>
                        </a:solidFill>
                      </a:endParaRPr>
                    </a:p>
                  </a:txBody>
                  <a:tcPr/>
                </a:tc>
              </a:tr>
              <a:tr h="715024">
                <a:tc>
                  <a:txBody>
                    <a:bodyPr/>
                    <a:lstStyle/>
                    <a:p>
                      <a:r>
                        <a:rPr lang="en-US" dirty="0" smtClean="0">
                          <a:solidFill>
                            <a:srgbClr val="C00000"/>
                          </a:solidFill>
                        </a:rPr>
                        <a:t>2</a:t>
                      </a:r>
                      <a:endParaRPr lang="en-US" dirty="0">
                        <a:solidFill>
                          <a:srgbClr val="C00000"/>
                        </a:solidFill>
                      </a:endParaRPr>
                    </a:p>
                  </a:txBody>
                  <a:tcPr/>
                </a:tc>
                <a:tc>
                  <a:txBody>
                    <a:bodyPr/>
                    <a:lstStyle/>
                    <a:p>
                      <a:r>
                        <a:rPr lang="hi-IN" dirty="0" smtClean="0">
                          <a:solidFill>
                            <a:srgbClr val="C00000"/>
                          </a:solidFill>
                        </a:rPr>
                        <a:t>मुख्य शीर्ष</a:t>
                      </a:r>
                      <a:endParaRPr lang="en-US" dirty="0" smtClean="0">
                        <a:solidFill>
                          <a:srgbClr val="C00000"/>
                        </a:solidFill>
                      </a:endParaRPr>
                    </a:p>
                    <a:p>
                      <a:endParaRPr lang="en-US" dirty="0" smtClean="0">
                        <a:solidFill>
                          <a:srgbClr val="C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C00000"/>
                        </a:solidFill>
                      </a:endParaRPr>
                    </a:p>
                    <a:p>
                      <a:endParaRPr lang="en-US" dirty="0">
                        <a:solidFill>
                          <a:srgbClr val="C00000"/>
                        </a:solidFill>
                      </a:endParaRPr>
                    </a:p>
                  </a:txBody>
                  <a:tcPr/>
                </a:tc>
                <a:tc>
                  <a:txBody>
                    <a:bodyPr/>
                    <a:lstStyle/>
                    <a:p>
                      <a:r>
                        <a:rPr lang="hi-IN" dirty="0" smtClean="0">
                          <a:solidFill>
                            <a:srgbClr val="C00000"/>
                          </a:solidFill>
                        </a:rPr>
                        <a:t>चार अंकीय</a:t>
                      </a:r>
                      <a:r>
                        <a:rPr lang="en-US" dirty="0" smtClean="0">
                          <a:solidFill>
                            <a:srgbClr val="C00000"/>
                          </a:solidFill>
                        </a:rPr>
                        <a:t> 2401 Agriculture</a:t>
                      </a:r>
                    </a:p>
                    <a:p>
                      <a:r>
                        <a:rPr lang="en-US" dirty="0" smtClean="0">
                          <a:solidFill>
                            <a:srgbClr val="C00000"/>
                          </a:solidFill>
                        </a:rPr>
                        <a:t>2210 Health</a:t>
                      </a:r>
                      <a:endParaRPr lang="en-US" dirty="0">
                        <a:solidFill>
                          <a:srgbClr val="C00000"/>
                        </a:solidFill>
                      </a:endParaRPr>
                    </a:p>
                  </a:txBody>
                  <a:tcPr/>
                </a:tc>
              </a:tr>
              <a:tr h="734389">
                <a:tc>
                  <a:txBody>
                    <a:bodyPr/>
                    <a:lstStyle/>
                    <a:p>
                      <a:r>
                        <a:rPr lang="en-US" dirty="0" smtClean="0">
                          <a:solidFill>
                            <a:schemeClr val="accent5"/>
                          </a:solidFill>
                        </a:rPr>
                        <a:t>3</a:t>
                      </a:r>
                      <a:endParaRPr lang="en-US" dirty="0">
                        <a:solidFill>
                          <a:schemeClr val="accent5"/>
                        </a:solidFill>
                      </a:endParaRPr>
                    </a:p>
                  </a:txBody>
                  <a:tcPr/>
                </a:tc>
                <a:tc>
                  <a:txBody>
                    <a:bodyPr/>
                    <a:lstStyle/>
                    <a:p>
                      <a:r>
                        <a:rPr lang="hi-IN" dirty="0" smtClean="0">
                          <a:solidFill>
                            <a:schemeClr val="accent5"/>
                          </a:solidFill>
                        </a:rPr>
                        <a:t>उप</a:t>
                      </a:r>
                      <a:r>
                        <a:rPr lang="en-US" dirty="0" smtClean="0">
                          <a:solidFill>
                            <a:schemeClr val="accent5"/>
                          </a:solidFill>
                        </a:rPr>
                        <a:t> </a:t>
                      </a:r>
                      <a:r>
                        <a:rPr lang="hi-IN" dirty="0" smtClean="0">
                          <a:solidFill>
                            <a:schemeClr val="accent5"/>
                          </a:solidFill>
                        </a:rPr>
                        <a:t>मुख्य शीर्ष</a:t>
                      </a:r>
                      <a:endParaRPr lang="en-US" dirty="0" smtClean="0">
                        <a:solidFill>
                          <a:schemeClr val="accent5"/>
                        </a:solidFill>
                      </a:endParaRPr>
                    </a:p>
                    <a:p>
                      <a:endParaRPr lang="en-US" dirty="0" smtClean="0">
                        <a:solidFill>
                          <a:schemeClr val="accent5"/>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chemeClr val="accent5"/>
                        </a:solidFill>
                      </a:endParaRPr>
                    </a:p>
                    <a:p>
                      <a:endParaRPr lang="en-US" dirty="0" smtClean="0">
                        <a:solidFill>
                          <a:schemeClr val="accent5"/>
                        </a:solidFill>
                      </a:endParaRPr>
                    </a:p>
                    <a:p>
                      <a:endParaRPr lang="en-US" dirty="0">
                        <a:solidFill>
                          <a:schemeClr val="accent5"/>
                        </a:solidFill>
                      </a:endParaRPr>
                    </a:p>
                  </a:txBody>
                  <a:tcPr/>
                </a:tc>
                <a:tc>
                  <a:txBody>
                    <a:bodyPr/>
                    <a:lstStyle/>
                    <a:p>
                      <a:r>
                        <a:rPr lang="hi-IN" dirty="0" smtClean="0">
                          <a:solidFill>
                            <a:schemeClr val="accent5"/>
                          </a:solidFill>
                        </a:rPr>
                        <a:t>दो अंकीय </a:t>
                      </a:r>
                      <a:r>
                        <a:rPr lang="en-US" dirty="0" smtClean="0">
                          <a:solidFill>
                            <a:schemeClr val="accent5"/>
                          </a:solidFill>
                        </a:rPr>
                        <a:t>(00,01,02),</a:t>
                      </a:r>
                      <a:endParaRPr lang="en-US" dirty="0">
                        <a:solidFill>
                          <a:schemeClr val="accent5"/>
                        </a:solidFill>
                      </a:endParaRPr>
                    </a:p>
                  </a:txBody>
                  <a:tcPr/>
                </a:tc>
              </a:tr>
              <a:tr h="370840">
                <a:tc>
                  <a:txBody>
                    <a:bodyPr/>
                    <a:lstStyle/>
                    <a:p>
                      <a:r>
                        <a:rPr lang="en-US" dirty="0" smtClean="0">
                          <a:solidFill>
                            <a:srgbClr val="FFC000"/>
                          </a:solidFill>
                        </a:rPr>
                        <a:t>4</a:t>
                      </a:r>
                      <a:endParaRPr lang="en-US" dirty="0">
                        <a:solidFill>
                          <a:srgbClr val="FFC000"/>
                        </a:solidFill>
                      </a:endParaRPr>
                    </a:p>
                  </a:txBody>
                  <a:tcPr/>
                </a:tc>
                <a:tc>
                  <a:txBody>
                    <a:bodyPr/>
                    <a:lstStyle/>
                    <a:p>
                      <a:r>
                        <a:rPr lang="hi-IN" dirty="0" smtClean="0">
                          <a:solidFill>
                            <a:srgbClr val="FFC000"/>
                          </a:solidFill>
                        </a:rPr>
                        <a:t>लघु</a:t>
                      </a:r>
                      <a:r>
                        <a:rPr lang="en-US" dirty="0" smtClean="0">
                          <a:solidFill>
                            <a:srgbClr val="FFC000"/>
                          </a:solidFill>
                        </a:rPr>
                        <a:t> </a:t>
                      </a:r>
                      <a:r>
                        <a:rPr lang="hi-IN" dirty="0" smtClean="0">
                          <a:solidFill>
                            <a:srgbClr val="FFC000"/>
                          </a:solidFill>
                        </a:rPr>
                        <a:t>शीर्ष</a:t>
                      </a:r>
                      <a:endParaRPr lang="en-US" dirty="0" smtClean="0">
                        <a:solidFill>
                          <a:srgbClr val="FFC000"/>
                        </a:solidFill>
                      </a:endParaRPr>
                    </a:p>
                    <a:p>
                      <a:endParaRPr lang="en-US" dirty="0" smtClean="0">
                        <a:solidFill>
                          <a:srgbClr val="FFC000"/>
                        </a:solidFill>
                      </a:endParaRPr>
                    </a:p>
                    <a:p>
                      <a:endParaRPr lang="en-US" dirty="0">
                        <a:solidFill>
                          <a:srgbClr val="FFC000"/>
                        </a:solidFill>
                      </a:endParaRPr>
                    </a:p>
                  </a:txBody>
                  <a:tcPr/>
                </a:tc>
                <a:tc>
                  <a:txBody>
                    <a:bodyPr/>
                    <a:lstStyle/>
                    <a:p>
                      <a:r>
                        <a:rPr lang="hi-IN" dirty="0" smtClean="0">
                          <a:solidFill>
                            <a:srgbClr val="FFC000"/>
                          </a:solidFill>
                        </a:rPr>
                        <a:t>तीन अंक</a:t>
                      </a:r>
                      <a:r>
                        <a:rPr lang="en-US" dirty="0" smtClean="0">
                          <a:solidFill>
                            <a:srgbClr val="FFC000"/>
                          </a:solidFill>
                        </a:rPr>
                        <a:t>(001,101,102)</a:t>
                      </a:r>
                      <a:endParaRPr lang="en-US" dirty="0">
                        <a:solidFill>
                          <a:srgbClr val="FFC000"/>
                        </a:solidFill>
                      </a:endParaRPr>
                    </a:p>
                  </a:txBody>
                  <a:tcPr/>
                </a:tc>
              </a:tr>
              <a:tr h="370840">
                <a:tc>
                  <a:txBody>
                    <a:bodyPr/>
                    <a:lstStyle/>
                    <a:p>
                      <a:endParaRPr lang="en-US" dirty="0">
                        <a:solidFill>
                          <a:schemeClr val="accent1"/>
                        </a:solidFill>
                      </a:endParaRPr>
                    </a:p>
                  </a:txBody>
                  <a:tcPr/>
                </a:tc>
                <a:tc>
                  <a:txBody>
                    <a:bodyPr/>
                    <a:lstStyle/>
                    <a:p>
                      <a:endParaRPr lang="en-US" dirty="0">
                        <a:solidFill>
                          <a:schemeClr val="accent1"/>
                        </a:solidFill>
                      </a:endParaRPr>
                    </a:p>
                  </a:txBody>
                  <a:tcPr/>
                </a:tc>
                <a:tc>
                  <a:txBody>
                    <a:bodyPr/>
                    <a:lstStyle/>
                    <a:p>
                      <a:endParaRPr lang="en-US" dirty="0">
                        <a:solidFill>
                          <a:schemeClr val="accent1"/>
                        </a:solidFill>
                      </a:endParaRPr>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solidFill>
                          <a:srgbClr val="C00000"/>
                        </a:solidFill>
                      </a:endParaRPr>
                    </a:p>
                  </a:txBody>
                  <a:tcPr/>
                </a:tc>
                <a:tc>
                  <a:txBody>
                    <a:bodyPr/>
                    <a:lstStyle/>
                    <a:p>
                      <a:endParaRPr lang="en-US" dirty="0"/>
                    </a:p>
                  </a:txBody>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17526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solidFill>
                            <a:schemeClr val="accent1"/>
                          </a:solidFill>
                        </a:rPr>
                        <a:t>5</a:t>
                      </a:r>
                      <a:endParaRPr lang="en-US" dirty="0">
                        <a:solidFill>
                          <a:schemeClr val="accent1"/>
                        </a:solidFill>
                      </a:endParaRPr>
                    </a:p>
                  </a:txBody>
                  <a:tcPr/>
                </a:tc>
                <a:tc>
                  <a:txBody>
                    <a:bodyPr/>
                    <a:lstStyle/>
                    <a:p>
                      <a:r>
                        <a:rPr lang="hi-IN" dirty="0" smtClean="0">
                          <a:solidFill>
                            <a:schemeClr val="accent1"/>
                          </a:solidFill>
                        </a:rPr>
                        <a:t> उपशीर्ष</a:t>
                      </a:r>
                      <a:endParaRPr lang="en-US" dirty="0">
                        <a:solidFill>
                          <a:schemeClr val="accent1"/>
                        </a:solidFill>
                      </a:endParaRPr>
                    </a:p>
                  </a:txBody>
                  <a:tcPr/>
                </a:tc>
                <a:tc>
                  <a:txBody>
                    <a:bodyPr/>
                    <a:lstStyle/>
                    <a:p>
                      <a:r>
                        <a:rPr lang="hi-IN" dirty="0" smtClean="0">
                          <a:solidFill>
                            <a:schemeClr val="accent1"/>
                          </a:solidFill>
                        </a:rPr>
                        <a:t>चार अंकीय </a:t>
                      </a:r>
                      <a:r>
                        <a:rPr lang="en-US" dirty="0" smtClean="0">
                          <a:solidFill>
                            <a:schemeClr val="accent1"/>
                          </a:solidFill>
                        </a:rPr>
                        <a:t>(0001,0101)</a:t>
                      </a:r>
                      <a:endParaRPr lang="en-US" dirty="0">
                        <a:solidFill>
                          <a:schemeClr val="accent1"/>
                        </a:solidFill>
                      </a:endParaRPr>
                    </a:p>
                  </a:txBody>
                  <a:tcPr/>
                </a:tc>
              </a:tr>
              <a:tr h="370840">
                <a:tc>
                  <a:txBody>
                    <a:bodyPr/>
                    <a:lstStyle/>
                    <a:p>
                      <a:r>
                        <a:rPr lang="en-US" dirty="0" smtClean="0">
                          <a:solidFill>
                            <a:schemeClr val="accent1"/>
                          </a:solidFill>
                        </a:rPr>
                        <a:t>5</a:t>
                      </a:r>
                      <a:endParaRPr lang="en-US" dirty="0">
                        <a:solidFill>
                          <a:schemeClr val="accent1"/>
                        </a:solidFill>
                      </a:endParaRPr>
                    </a:p>
                  </a:txBody>
                  <a:tcPr/>
                </a:tc>
                <a:tc>
                  <a:txBody>
                    <a:bodyPr/>
                    <a:lstStyle/>
                    <a:p>
                      <a:r>
                        <a:rPr lang="hi-IN" dirty="0" smtClean="0">
                          <a:solidFill>
                            <a:schemeClr val="accent1"/>
                          </a:solidFill>
                        </a:rPr>
                        <a:t> उपशीर्ष</a:t>
                      </a:r>
                      <a:endParaRPr lang="en-US" dirty="0">
                        <a:solidFill>
                          <a:schemeClr val="accent1"/>
                        </a:solidFill>
                      </a:endParaRPr>
                    </a:p>
                  </a:txBody>
                  <a:tcPr/>
                </a:tc>
                <a:tc>
                  <a:txBody>
                    <a:bodyPr/>
                    <a:lstStyle/>
                    <a:p>
                      <a:r>
                        <a:rPr lang="hi-IN" dirty="0" smtClean="0">
                          <a:solidFill>
                            <a:schemeClr val="accent1"/>
                          </a:solidFill>
                        </a:rPr>
                        <a:t>चार अंकीय </a:t>
                      </a:r>
                      <a:r>
                        <a:rPr lang="en-US" dirty="0" smtClean="0">
                          <a:solidFill>
                            <a:schemeClr val="accent1"/>
                          </a:solidFill>
                        </a:rPr>
                        <a:t>(0001,0101)</a:t>
                      </a:r>
                      <a:endParaRPr lang="en-US" dirty="0">
                        <a:solidFill>
                          <a:schemeClr val="accent1"/>
                        </a:solidFill>
                      </a:endParaRPr>
                    </a:p>
                  </a:txBody>
                  <a:tcPr/>
                </a:tc>
              </a:tr>
              <a:tr h="370840">
                <a:tc>
                  <a:txBody>
                    <a:bodyPr/>
                    <a:lstStyle/>
                    <a:p>
                      <a:r>
                        <a:rPr lang="en-US" dirty="0" smtClean="0">
                          <a:solidFill>
                            <a:srgbClr val="C00000"/>
                          </a:solidFill>
                        </a:rPr>
                        <a:t>6</a:t>
                      </a:r>
                      <a:endParaRPr lang="en-US" dirty="0">
                        <a:solidFill>
                          <a:srgbClr val="C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dirty="0" smtClean="0">
                          <a:solidFill>
                            <a:srgbClr val="C00000"/>
                          </a:solidFill>
                        </a:rPr>
                        <a:t>विस्तृत शीर्ष</a:t>
                      </a:r>
                      <a:endParaRPr lang="en-US" dirty="0" smtClean="0">
                        <a:solidFill>
                          <a:srgbClr val="C00000"/>
                        </a:solidFill>
                      </a:endParaRPr>
                    </a:p>
                  </a:txBody>
                  <a:tcPr/>
                </a:tc>
                <a:tc>
                  <a:txBody>
                    <a:bodyPr/>
                    <a:lstStyle/>
                    <a:p>
                      <a:r>
                        <a:rPr lang="hi-IN" dirty="0" smtClean="0">
                          <a:solidFill>
                            <a:srgbClr val="C00000"/>
                          </a:solidFill>
                        </a:rPr>
                        <a:t>दो अंकीय </a:t>
                      </a:r>
                      <a:r>
                        <a:rPr lang="en-US" dirty="0" smtClean="0">
                          <a:solidFill>
                            <a:srgbClr val="C00000"/>
                          </a:solidFill>
                        </a:rPr>
                        <a:t>(01 pay, 13 Office expenses)</a:t>
                      </a:r>
                      <a:endParaRPr lang="en-US" dirty="0">
                        <a:solidFill>
                          <a:srgbClr val="C00000"/>
                        </a:solidFill>
                      </a:endParaRPr>
                    </a:p>
                  </a:txBody>
                  <a:tcPr/>
                </a:tc>
              </a:tr>
              <a:tr h="370840">
                <a:tc>
                  <a:txBody>
                    <a:bodyPr/>
                    <a:lstStyle/>
                    <a:p>
                      <a:r>
                        <a:rPr lang="en-US" dirty="0" smtClean="0"/>
                        <a:t>7</a:t>
                      </a:r>
                      <a:endParaRPr lang="en-US" dirty="0"/>
                    </a:p>
                  </a:txBody>
                  <a:tcPr/>
                </a:tc>
                <a:tc>
                  <a:txBody>
                    <a:bodyPr/>
                    <a:lstStyle/>
                    <a:p>
                      <a:r>
                        <a:rPr lang="hi-IN" dirty="0" smtClean="0">
                          <a:solidFill>
                            <a:srgbClr val="C00000"/>
                          </a:solidFill>
                        </a:rPr>
                        <a:t>विषय शीर्ष</a:t>
                      </a:r>
                      <a:endParaRPr lang="en-US" dirty="0">
                        <a:solidFill>
                          <a:srgbClr val="C00000"/>
                        </a:solidFill>
                      </a:endParaRPr>
                    </a:p>
                  </a:txBody>
                  <a:tcPr/>
                </a:tc>
                <a:tc>
                  <a:txBody>
                    <a:bodyPr/>
                    <a:lstStyle/>
                    <a:p>
                      <a:r>
                        <a:rPr lang="hi-IN" dirty="0" smtClean="0">
                          <a:solidFill>
                            <a:srgbClr val="0070C0"/>
                          </a:solidFill>
                        </a:rPr>
                        <a:t>दो अंकीय </a:t>
                      </a:r>
                      <a:r>
                        <a:rPr lang="en-US" dirty="0" smtClean="0">
                          <a:solidFill>
                            <a:srgbClr val="0070C0"/>
                          </a:solidFill>
                        </a:rPr>
                        <a:t>(01,02,06)</a:t>
                      </a:r>
                      <a:endParaRPr lang="en-US" dirty="0">
                        <a:solidFill>
                          <a:srgbClr val="0070C0"/>
                        </a:solidFill>
                      </a:endParaRPr>
                    </a:p>
                  </a:txBody>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C00000"/>
                </a:solidFill>
              </a:rPr>
              <a:t>42-2515- 00-003-0101 -3104</a:t>
            </a:r>
          </a:p>
          <a:p>
            <a:r>
              <a:rPr lang="en-US" dirty="0" smtClean="0">
                <a:solidFill>
                  <a:srgbClr val="002060"/>
                </a:solidFill>
              </a:rPr>
              <a:t>42-Grant no.</a:t>
            </a:r>
          </a:p>
          <a:p>
            <a:r>
              <a:rPr lang="en-US" dirty="0" smtClean="0">
                <a:solidFill>
                  <a:srgbClr val="00B050"/>
                </a:solidFill>
              </a:rPr>
              <a:t>2515  Major  Head</a:t>
            </a:r>
          </a:p>
          <a:p>
            <a:r>
              <a:rPr lang="en-US" dirty="0" smtClean="0">
                <a:solidFill>
                  <a:srgbClr val="7030A0"/>
                </a:solidFill>
              </a:rPr>
              <a:t>00  -Sub Major  Head</a:t>
            </a:r>
          </a:p>
          <a:p>
            <a:r>
              <a:rPr lang="en-US" dirty="0" smtClean="0"/>
              <a:t>003-Minor  head Training</a:t>
            </a:r>
          </a:p>
          <a:p>
            <a:r>
              <a:rPr lang="en-US" dirty="0" smtClean="0">
                <a:solidFill>
                  <a:srgbClr val="00B050"/>
                </a:solidFill>
              </a:rPr>
              <a:t>0101- Sub head- Bihar </a:t>
            </a:r>
            <a:r>
              <a:rPr lang="en-US" dirty="0" err="1" smtClean="0">
                <a:solidFill>
                  <a:srgbClr val="00B050"/>
                </a:solidFill>
              </a:rPr>
              <a:t>rual</a:t>
            </a:r>
            <a:r>
              <a:rPr lang="en-US" dirty="0" smtClean="0">
                <a:solidFill>
                  <a:srgbClr val="00B050"/>
                </a:solidFill>
              </a:rPr>
              <a:t> development Training institution</a:t>
            </a:r>
          </a:p>
          <a:p>
            <a:r>
              <a:rPr lang="en-US" dirty="0" smtClean="0"/>
              <a:t>31-04-Subject head assistance grant pay</a:t>
            </a:r>
          </a:p>
          <a:p>
            <a:r>
              <a:rPr lang="en-US" dirty="0" smtClean="0">
                <a:solidFill>
                  <a:srgbClr val="0070C0"/>
                </a:solidFill>
              </a:rPr>
              <a:t>31-05-Subject head assistance grant Assets</a:t>
            </a:r>
          </a:p>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36068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t>(</a:t>
                      </a:r>
                      <a:r>
                        <a:rPr lang="en-US" dirty="0" err="1" smtClean="0"/>
                        <a:t>Detailcd</a:t>
                      </a:r>
                      <a:r>
                        <a:rPr lang="en-US" dirty="0" smtClean="0"/>
                        <a:t> </a:t>
                      </a:r>
                      <a:r>
                        <a:rPr lang="en-US" dirty="0" err="1" smtClean="0"/>
                        <a:t>Ilcad</a:t>
                      </a:r>
                      <a:r>
                        <a:rPr lang="en-US" dirty="0" smtClean="0"/>
                        <a:t>)</a:t>
                      </a:r>
                      <a:endParaRPr lang="en-US" dirty="0"/>
                    </a:p>
                  </a:txBody>
                  <a:tcPr/>
                </a:tc>
                <a:tc>
                  <a:txBody>
                    <a:bodyPr/>
                    <a:lstStyle/>
                    <a:p>
                      <a:r>
                        <a:rPr lang="en-US" dirty="0" smtClean="0"/>
                        <a:t>(</a:t>
                      </a:r>
                      <a:r>
                        <a:rPr lang="en-US" dirty="0" err="1" smtClean="0"/>
                        <a:t>Obje</a:t>
                      </a:r>
                      <a:r>
                        <a:rPr lang="en-US" dirty="0" smtClean="0"/>
                        <a:t> ct </a:t>
                      </a:r>
                      <a:r>
                        <a:rPr lang="en-US" dirty="0" err="1" smtClean="0"/>
                        <a:t>IIead</a:t>
                      </a:r>
                      <a:r>
                        <a:rPr lang="en-US" dirty="0" smtClean="0"/>
                        <a:t>)</a:t>
                      </a:r>
                      <a:endParaRPr lang="en-US" dirty="0"/>
                    </a:p>
                  </a:txBody>
                  <a:tcPr/>
                </a:tc>
                <a:tc>
                  <a:txBody>
                    <a:bodyPr/>
                    <a:lstStyle/>
                    <a:p>
                      <a:r>
                        <a:rPr lang="en-US" dirty="0" smtClean="0"/>
                        <a:t>Head</a:t>
                      </a:r>
                      <a:r>
                        <a:rPr lang="en-US" baseline="0" dirty="0" smtClean="0"/>
                        <a:t> of account</a:t>
                      </a:r>
                      <a:endParaRPr lang="en-US" dirty="0"/>
                    </a:p>
                  </a:txBody>
                  <a:tcPr/>
                </a:tc>
              </a:tr>
              <a:tr h="370840">
                <a:tc>
                  <a:txBody>
                    <a:bodyPr/>
                    <a:lstStyle/>
                    <a:p>
                      <a:r>
                        <a:rPr lang="en-US" dirty="0" smtClean="0"/>
                        <a:t>Pay</a:t>
                      </a:r>
                      <a:endParaRPr lang="en-US" dirty="0"/>
                    </a:p>
                  </a:txBody>
                  <a:tcPr/>
                </a:tc>
                <a:tc>
                  <a:txBody>
                    <a:bodyPr/>
                    <a:lstStyle/>
                    <a:p>
                      <a:r>
                        <a:rPr lang="en-US" dirty="0" smtClean="0"/>
                        <a:t>01</a:t>
                      </a:r>
                      <a:endParaRPr lang="en-US" dirty="0"/>
                    </a:p>
                  </a:txBody>
                  <a:tcPr/>
                </a:tc>
                <a:tc>
                  <a:txBody>
                    <a:bodyPr/>
                    <a:lstStyle/>
                    <a:p>
                      <a:r>
                        <a:rPr lang="en-US" dirty="0" smtClean="0"/>
                        <a:t>Pay</a:t>
                      </a:r>
                      <a:endParaRPr lang="en-US" dirty="0"/>
                    </a:p>
                  </a:txBody>
                  <a:tcPr/>
                </a:tc>
              </a:tr>
              <a:tr h="370840">
                <a:tc>
                  <a:txBody>
                    <a:bodyPr/>
                    <a:lstStyle/>
                    <a:p>
                      <a:endParaRPr lang="en-US"/>
                    </a:p>
                  </a:txBody>
                  <a:tcPr/>
                </a:tc>
                <a:tc>
                  <a:txBody>
                    <a:bodyPr/>
                    <a:lstStyle/>
                    <a:p>
                      <a:r>
                        <a:rPr lang="en-US" dirty="0" smtClean="0"/>
                        <a:t>02</a:t>
                      </a:r>
                      <a:endParaRPr lang="en-US" dirty="0"/>
                    </a:p>
                  </a:txBody>
                  <a:tcPr/>
                </a:tc>
                <a:tc>
                  <a:txBody>
                    <a:bodyPr/>
                    <a:lstStyle/>
                    <a:p>
                      <a:r>
                        <a:rPr lang="en-US" dirty="0" err="1" smtClean="0"/>
                        <a:t>Spl.Pay</a:t>
                      </a:r>
                      <a:endParaRPr lang="en-US" dirty="0"/>
                    </a:p>
                  </a:txBody>
                  <a:tcPr/>
                </a:tc>
              </a:tr>
              <a:tr h="370840">
                <a:tc>
                  <a:txBody>
                    <a:bodyPr/>
                    <a:lstStyle/>
                    <a:p>
                      <a:endParaRPr lang="en-US"/>
                    </a:p>
                  </a:txBody>
                  <a:tcPr/>
                </a:tc>
                <a:tc>
                  <a:txBody>
                    <a:bodyPr/>
                    <a:lstStyle/>
                    <a:p>
                      <a:r>
                        <a:rPr lang="en-US" dirty="0" smtClean="0"/>
                        <a:t>03</a:t>
                      </a:r>
                      <a:endParaRPr lang="en-US" dirty="0"/>
                    </a:p>
                  </a:txBody>
                  <a:tcPr/>
                </a:tc>
                <a:tc>
                  <a:txBody>
                    <a:bodyPr/>
                    <a:lstStyle/>
                    <a:p>
                      <a:r>
                        <a:rPr lang="en-US" dirty="0" smtClean="0"/>
                        <a:t>D A</a:t>
                      </a:r>
                      <a:endParaRPr lang="en-US" dirty="0"/>
                    </a:p>
                  </a:txBody>
                  <a:tcPr/>
                </a:tc>
              </a:tr>
              <a:tr h="370840">
                <a:tc>
                  <a:txBody>
                    <a:bodyPr/>
                    <a:lstStyle/>
                    <a:p>
                      <a:endParaRPr lang="en-US" dirty="0"/>
                    </a:p>
                  </a:txBody>
                  <a:tcPr/>
                </a:tc>
                <a:tc>
                  <a:txBody>
                    <a:bodyPr/>
                    <a:lstStyle/>
                    <a:p>
                      <a:r>
                        <a:rPr lang="en-US" dirty="0" smtClean="0"/>
                        <a:t>04</a:t>
                      </a:r>
                      <a:endParaRPr lang="en-US" dirty="0"/>
                    </a:p>
                  </a:txBody>
                  <a:tcPr/>
                </a:tc>
                <a:tc>
                  <a:txBody>
                    <a:bodyPr/>
                    <a:lstStyle/>
                    <a:p>
                      <a:r>
                        <a:rPr lang="en-US" dirty="0" smtClean="0"/>
                        <a:t>HRA</a:t>
                      </a:r>
                      <a:endParaRPr lang="en-US" dirty="0"/>
                    </a:p>
                  </a:txBody>
                  <a:tcPr/>
                </a:tc>
              </a:tr>
              <a:tr h="370840">
                <a:tc>
                  <a:txBody>
                    <a:bodyPr/>
                    <a:lstStyle/>
                    <a:p>
                      <a:endParaRPr lang="en-US" dirty="0"/>
                    </a:p>
                  </a:txBody>
                  <a:tcPr/>
                </a:tc>
                <a:tc>
                  <a:txBody>
                    <a:bodyPr/>
                    <a:lstStyle/>
                    <a:p>
                      <a:r>
                        <a:rPr lang="en-US" dirty="0" smtClean="0"/>
                        <a:t>05 </a:t>
                      </a:r>
                      <a:endParaRPr lang="en-US" dirty="0"/>
                    </a:p>
                  </a:txBody>
                  <a:tcPr/>
                </a:tc>
                <a:tc>
                  <a:txBody>
                    <a:bodyPr/>
                    <a:lstStyle/>
                    <a:p>
                      <a:r>
                        <a:rPr lang="en-US" dirty="0" smtClean="0"/>
                        <a:t>Transport allowances</a:t>
                      </a:r>
                      <a:endParaRPr lang="en-US" dirty="0"/>
                    </a:p>
                  </a:txBody>
                  <a:tcPr/>
                </a:tc>
              </a:tr>
              <a:tr h="370840">
                <a:tc>
                  <a:txBody>
                    <a:bodyPr/>
                    <a:lstStyle/>
                    <a:p>
                      <a:endParaRPr lang="en-US"/>
                    </a:p>
                  </a:txBody>
                  <a:tcPr/>
                </a:tc>
                <a:tc>
                  <a:txBody>
                    <a:bodyPr/>
                    <a:lstStyle/>
                    <a:p>
                      <a:r>
                        <a:rPr lang="en-US" dirty="0" smtClean="0"/>
                        <a:t>06</a:t>
                      </a:r>
                      <a:endParaRPr lang="en-US" dirty="0"/>
                    </a:p>
                  </a:txBody>
                  <a:tcPr/>
                </a:tc>
                <a:tc>
                  <a:txBody>
                    <a:bodyPr/>
                    <a:lstStyle/>
                    <a:p>
                      <a:r>
                        <a:rPr lang="en-US" dirty="0" smtClean="0"/>
                        <a:t>Medical allowances</a:t>
                      </a:r>
                      <a:endParaRPr lang="en-US" dirty="0"/>
                    </a:p>
                  </a:txBody>
                  <a:tcPr/>
                </a:tc>
              </a:tr>
              <a:tr h="370840">
                <a:tc>
                  <a:txBody>
                    <a:bodyPr/>
                    <a:lstStyle/>
                    <a:p>
                      <a:endParaRPr lang="en-US"/>
                    </a:p>
                  </a:txBody>
                  <a:tcPr/>
                </a:tc>
                <a:tc>
                  <a:txBody>
                    <a:bodyPr/>
                    <a:lstStyle/>
                    <a:p>
                      <a:r>
                        <a:rPr lang="en-US" dirty="0" smtClean="0"/>
                        <a:t>07</a:t>
                      </a:r>
                      <a:endParaRPr lang="en-US" dirty="0"/>
                    </a:p>
                  </a:txBody>
                  <a:tcPr/>
                </a:tc>
                <a:tc>
                  <a:txBody>
                    <a:bodyPr/>
                    <a:lstStyle/>
                    <a:p>
                      <a:r>
                        <a:rPr lang="en-US" dirty="0" err="1" smtClean="0"/>
                        <a:t>Otherallowances</a:t>
                      </a:r>
                      <a:endParaRPr lang="en-US" dirty="0" smtClean="0"/>
                    </a:p>
                    <a:p>
                      <a:endParaRPr lang="en-US" dirty="0"/>
                    </a:p>
                  </a:txBody>
                  <a:tcPr/>
                </a:tc>
              </a:tr>
              <a:tr h="370840">
                <a:tc>
                  <a:txBody>
                    <a:bodyPr/>
                    <a:lstStyle/>
                    <a:p>
                      <a:endParaRPr lang="en-US"/>
                    </a:p>
                  </a:txBody>
                  <a:tcPr/>
                </a:tc>
                <a:tc>
                  <a:txBody>
                    <a:bodyPr/>
                    <a:lstStyle/>
                    <a:p>
                      <a:r>
                        <a:rPr lang="en-US" dirty="0" smtClean="0"/>
                        <a:t>08</a:t>
                      </a:r>
                      <a:endParaRPr lang="en-US" dirty="0"/>
                    </a:p>
                  </a:txBody>
                  <a:tcPr/>
                </a:tc>
                <a:tc>
                  <a:txBody>
                    <a:bodyPr/>
                    <a:lstStyle/>
                    <a:p>
                      <a:r>
                        <a:rPr lang="en-US" dirty="0" smtClean="0"/>
                        <a:t> Festival advance</a:t>
                      </a:r>
                      <a:endParaRPr lang="en-US" dirty="0"/>
                    </a:p>
                  </a:txBody>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37795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t>(</a:t>
                      </a:r>
                      <a:r>
                        <a:rPr lang="en-US" dirty="0" err="1" smtClean="0"/>
                        <a:t>Detailcd</a:t>
                      </a:r>
                      <a:r>
                        <a:rPr lang="en-US" dirty="0" smtClean="0"/>
                        <a:t> </a:t>
                      </a:r>
                      <a:r>
                        <a:rPr lang="en-US" dirty="0" err="1" smtClean="0"/>
                        <a:t>Ilcad</a:t>
                      </a:r>
                      <a:endParaRPr lang="en-US" dirty="0"/>
                    </a:p>
                  </a:txBody>
                  <a:tcPr/>
                </a:tc>
                <a:tc>
                  <a:txBody>
                    <a:bodyPr/>
                    <a:lstStyle/>
                    <a:p>
                      <a:r>
                        <a:rPr lang="en-US" dirty="0" smtClean="0"/>
                        <a:t>(</a:t>
                      </a:r>
                      <a:r>
                        <a:rPr lang="en-US" dirty="0" err="1" smtClean="0"/>
                        <a:t>Obje</a:t>
                      </a:r>
                      <a:r>
                        <a:rPr lang="en-US" dirty="0" smtClean="0"/>
                        <a:t> ct </a:t>
                      </a:r>
                      <a:r>
                        <a:rPr lang="en-US" dirty="0" err="1" smtClean="0"/>
                        <a:t>IIead</a:t>
                      </a:r>
                      <a:r>
                        <a:rPr lang="en-US" dirty="0" smtClean="0"/>
                        <a:t>)</a:t>
                      </a:r>
                      <a:endParaRPr lang="en-US" dirty="0"/>
                    </a:p>
                  </a:txBody>
                  <a:tcPr/>
                </a:tc>
                <a:tc>
                  <a:txBody>
                    <a:bodyPr/>
                    <a:lstStyle/>
                    <a:p>
                      <a:r>
                        <a:rPr lang="en-US" dirty="0" smtClean="0"/>
                        <a:t>He4ad of account </a:t>
                      </a:r>
                      <a:endParaRPr lang="en-US" dirty="0"/>
                    </a:p>
                  </a:txBody>
                  <a:tcPr/>
                </a:tc>
              </a:tr>
              <a:tr h="370840">
                <a:tc>
                  <a:txBody>
                    <a:bodyPr/>
                    <a:lstStyle/>
                    <a:p>
                      <a:r>
                        <a:rPr lang="en-US" dirty="0" smtClean="0"/>
                        <a:t>02labour charges</a:t>
                      </a:r>
                      <a:endParaRPr lang="en-US" dirty="0"/>
                    </a:p>
                  </a:txBody>
                  <a:tcPr/>
                </a:tc>
                <a:tc>
                  <a:txBody>
                    <a:bodyPr/>
                    <a:lstStyle/>
                    <a:p>
                      <a:r>
                        <a:rPr lang="en-US" dirty="0" smtClean="0"/>
                        <a:t>01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Labour</a:t>
                      </a:r>
                      <a:r>
                        <a:rPr lang="en-US" baseline="0" dirty="0" smtClean="0"/>
                        <a:t> charges</a:t>
                      </a:r>
                      <a:endParaRPr lang="en-US" dirty="0" smtClean="0"/>
                    </a:p>
                    <a:p>
                      <a:endParaRPr lang="en-US" dirty="0"/>
                    </a:p>
                  </a:txBody>
                  <a:tcPr/>
                </a:tc>
              </a:tr>
              <a:tr h="370840">
                <a:tc>
                  <a:txBody>
                    <a:bodyPr/>
                    <a:lstStyle/>
                    <a:p>
                      <a:r>
                        <a:rPr lang="en-US" dirty="0" smtClean="0"/>
                        <a:t>03</a:t>
                      </a:r>
                      <a:r>
                        <a:rPr lang="en-US" baseline="0" dirty="0" smtClean="0"/>
                        <a:t> Pension related charges</a:t>
                      </a:r>
                      <a:endParaRPr lang="en-US" dirty="0"/>
                    </a:p>
                  </a:txBody>
                  <a:tcPr/>
                </a:tc>
                <a:tc>
                  <a:txBody>
                    <a:bodyPr/>
                    <a:lstStyle/>
                    <a:p>
                      <a:r>
                        <a:rPr lang="en-US" dirty="0" smtClean="0"/>
                        <a:t>01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Pension/Provisional pension</a:t>
                      </a:r>
                    </a:p>
                    <a:p>
                      <a:endParaRPr lang="en-US" dirty="0"/>
                    </a:p>
                  </a:txBody>
                  <a:tcPr/>
                </a:tc>
              </a:tr>
              <a:tr h="370840">
                <a:tc>
                  <a:txBody>
                    <a:bodyPr/>
                    <a:lstStyle/>
                    <a:p>
                      <a:endParaRPr lang="en-US"/>
                    </a:p>
                  </a:txBody>
                  <a:tcPr/>
                </a:tc>
                <a:tc>
                  <a:txBody>
                    <a:bodyPr/>
                    <a:lstStyle/>
                    <a:p>
                      <a:r>
                        <a:rPr lang="en-US" dirty="0" smtClean="0"/>
                        <a:t>02</a:t>
                      </a:r>
                      <a:endParaRPr lang="en-US" dirty="0"/>
                    </a:p>
                  </a:txBody>
                  <a:tcPr/>
                </a:tc>
                <a:tc>
                  <a:txBody>
                    <a:bodyPr/>
                    <a:lstStyle/>
                    <a:p>
                      <a:r>
                        <a:rPr lang="en-US" dirty="0" smtClean="0"/>
                        <a:t>Dropped</a:t>
                      </a:r>
                      <a:endParaRPr lang="en-US" dirty="0"/>
                    </a:p>
                  </a:txBody>
                  <a:tcPr/>
                </a:tc>
              </a:tr>
              <a:tr h="370840">
                <a:tc>
                  <a:txBody>
                    <a:bodyPr/>
                    <a:lstStyle/>
                    <a:p>
                      <a:endParaRPr lang="en-US"/>
                    </a:p>
                  </a:txBody>
                  <a:tcPr/>
                </a:tc>
                <a:tc>
                  <a:txBody>
                    <a:bodyPr/>
                    <a:lstStyle/>
                    <a:p>
                      <a:r>
                        <a:rPr lang="en-US" dirty="0" smtClean="0"/>
                        <a:t>03</a:t>
                      </a:r>
                      <a:endParaRPr lang="en-US" dirty="0"/>
                    </a:p>
                  </a:txBody>
                  <a:tcPr/>
                </a:tc>
                <a:tc>
                  <a:txBody>
                    <a:bodyPr/>
                    <a:lstStyle/>
                    <a:p>
                      <a:r>
                        <a:rPr lang="en-US" dirty="0" smtClean="0"/>
                        <a:t>Family pension</a:t>
                      </a:r>
                      <a:endParaRPr lang="en-US" dirty="0"/>
                    </a:p>
                  </a:txBody>
                  <a:tcPr/>
                </a:tc>
              </a:tr>
              <a:tr h="370840">
                <a:tc>
                  <a:txBody>
                    <a:bodyPr/>
                    <a:lstStyle/>
                    <a:p>
                      <a:endParaRPr lang="en-US"/>
                    </a:p>
                  </a:txBody>
                  <a:tcPr/>
                </a:tc>
                <a:tc>
                  <a:txBody>
                    <a:bodyPr/>
                    <a:lstStyle/>
                    <a:p>
                      <a:r>
                        <a:rPr lang="en-US" dirty="0" smtClean="0"/>
                        <a:t>04</a:t>
                      </a:r>
                      <a:endParaRPr lang="en-US" dirty="0"/>
                    </a:p>
                  </a:txBody>
                  <a:tcPr/>
                </a:tc>
                <a:tc>
                  <a:txBody>
                    <a:bodyPr/>
                    <a:lstStyle/>
                    <a:p>
                      <a:r>
                        <a:rPr lang="en-US" dirty="0" err="1" smtClean="0"/>
                        <a:t>Graututi</a:t>
                      </a:r>
                      <a:endParaRPr lang="en-US" dirty="0"/>
                    </a:p>
                  </a:txBody>
                  <a:tcPr/>
                </a:tc>
              </a:tr>
              <a:tr h="370840">
                <a:tc>
                  <a:txBody>
                    <a:bodyPr/>
                    <a:lstStyle/>
                    <a:p>
                      <a:endParaRPr lang="en-US"/>
                    </a:p>
                  </a:txBody>
                  <a:tcPr/>
                </a:tc>
                <a:tc>
                  <a:txBody>
                    <a:bodyPr/>
                    <a:lstStyle/>
                    <a:p>
                      <a:r>
                        <a:rPr lang="en-US" dirty="0" smtClean="0"/>
                        <a:t>05</a:t>
                      </a:r>
                      <a:endParaRPr lang="en-US" dirty="0"/>
                    </a:p>
                  </a:txBody>
                  <a:tcPr/>
                </a:tc>
                <a:tc>
                  <a:txBody>
                    <a:bodyPr/>
                    <a:lstStyle/>
                    <a:p>
                      <a:r>
                        <a:rPr lang="en-US" dirty="0" smtClean="0"/>
                        <a:t>Commuted of </a:t>
                      </a:r>
                      <a:r>
                        <a:rPr lang="en-US" dirty="0" err="1" smtClean="0"/>
                        <a:t>pennsion</a:t>
                      </a:r>
                      <a:endParaRPr lang="en-US" dirty="0"/>
                    </a:p>
                  </a:txBody>
                  <a:tcPr/>
                </a:tc>
              </a:tr>
              <a:tr h="370840">
                <a:tc>
                  <a:txBody>
                    <a:bodyPr/>
                    <a:lstStyle/>
                    <a:p>
                      <a:endParaRPr lang="en-US"/>
                    </a:p>
                  </a:txBody>
                  <a:tcPr/>
                </a:tc>
                <a:tc>
                  <a:txBody>
                    <a:bodyPr/>
                    <a:lstStyle/>
                    <a:p>
                      <a:r>
                        <a:rPr lang="en-US" dirty="0" smtClean="0"/>
                        <a:t>06</a:t>
                      </a:r>
                      <a:endParaRPr lang="en-US" dirty="0"/>
                    </a:p>
                  </a:txBody>
                  <a:tcPr/>
                </a:tc>
                <a:tc>
                  <a:txBody>
                    <a:bodyPr/>
                    <a:lstStyle/>
                    <a:p>
                      <a:r>
                        <a:rPr lang="en-US" dirty="0" smtClean="0"/>
                        <a:t>Leave  Encashment</a:t>
                      </a:r>
                      <a:endParaRPr lang="en-US" dirty="0"/>
                    </a:p>
                  </a:txBody>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2143116"/>
          <a:ext cx="8229600" cy="3769360"/>
        </p:xfrm>
        <a:graphic>
          <a:graphicData uri="http://schemas.openxmlformats.org/drawingml/2006/table">
            <a:tbl>
              <a:tblPr firstRow="1" bandRow="1">
                <a:tableStyleId>{5C22544A-7EE6-4342-B048-85BDC9FD1C3A}</a:tableStyleId>
              </a:tblPr>
              <a:tblGrid>
                <a:gridCol w="2743200"/>
                <a:gridCol w="2743200"/>
                <a:gridCol w="2743200"/>
              </a:tblGrid>
              <a:tr h="162887">
                <a:tc>
                  <a:txBody>
                    <a:bodyPr/>
                    <a:lstStyle/>
                    <a:p>
                      <a:r>
                        <a:rPr lang="en-US" baseline="0" dirty="0" smtClean="0"/>
                        <a:t> 05</a:t>
                      </a:r>
                      <a:endParaRPr lang="en-US" dirty="0"/>
                    </a:p>
                  </a:txBody>
                  <a:tcPr/>
                </a:tc>
                <a:tc>
                  <a:txBody>
                    <a:bodyPr/>
                    <a:lstStyle/>
                    <a:p>
                      <a:r>
                        <a:rPr lang="en-US" dirty="0" smtClean="0"/>
                        <a:t>prize</a:t>
                      </a:r>
                      <a:endParaRPr lang="en-US" dirty="0"/>
                    </a:p>
                  </a:txBody>
                  <a:tcPr/>
                </a:tc>
                <a:tc>
                  <a:txBody>
                    <a:bodyPr/>
                    <a:lstStyle/>
                    <a:p>
                      <a:r>
                        <a:rPr lang="en-US" dirty="0" smtClean="0"/>
                        <a:t>01</a:t>
                      </a:r>
                      <a:endParaRPr lang="en-US" dirty="0"/>
                    </a:p>
                  </a:txBody>
                  <a:tcPr/>
                </a:tc>
              </a:tr>
              <a:tr h="370840">
                <a:tc>
                  <a:txBody>
                    <a:bodyPr/>
                    <a:lstStyle/>
                    <a:p>
                      <a:r>
                        <a:rPr lang="en-US" dirty="0" smtClean="0"/>
                        <a:t>06</a:t>
                      </a:r>
                      <a:endParaRPr lang="en-US" dirty="0"/>
                    </a:p>
                  </a:txBody>
                  <a:tcPr/>
                </a:tc>
                <a:tc>
                  <a:txBody>
                    <a:bodyPr/>
                    <a:lstStyle/>
                    <a:p>
                      <a:r>
                        <a:rPr lang="en-US" dirty="0" smtClean="0"/>
                        <a:t>01</a:t>
                      </a:r>
                      <a:endParaRPr lang="en-US" dirty="0"/>
                    </a:p>
                  </a:txBody>
                  <a:tcPr/>
                </a:tc>
                <a:tc>
                  <a:txBody>
                    <a:bodyPr/>
                    <a:lstStyle/>
                    <a:p>
                      <a:r>
                        <a:rPr lang="en-US" dirty="0" smtClean="0"/>
                        <a:t>Medical</a:t>
                      </a:r>
                      <a:r>
                        <a:rPr lang="en-US" baseline="0" dirty="0" smtClean="0"/>
                        <a:t> </a:t>
                      </a:r>
                      <a:r>
                        <a:rPr lang="en-US" baseline="0" dirty="0" err="1" smtClean="0"/>
                        <a:t>reiumbrushment</a:t>
                      </a:r>
                      <a:endParaRPr lang="en-US" dirty="0"/>
                    </a:p>
                  </a:txBody>
                  <a:tcPr/>
                </a:tc>
              </a:tr>
              <a:tr h="370840">
                <a:tc>
                  <a:txBody>
                    <a:bodyPr/>
                    <a:lstStyle/>
                    <a:p>
                      <a:endParaRPr lang="en-US" dirty="0"/>
                    </a:p>
                  </a:txBody>
                  <a:tcPr/>
                </a:tc>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Travelling allowances</a:t>
                      </a:r>
                    </a:p>
                    <a:p>
                      <a:endParaRPr lang="en-US" dirty="0"/>
                    </a:p>
                  </a:txBody>
                  <a:tcPr/>
                </a:tc>
              </a:tr>
              <a:tr h="370840">
                <a:tc>
                  <a:txBody>
                    <a:bodyPr/>
                    <a:lstStyle/>
                    <a:p>
                      <a:r>
                        <a:rPr lang="en-US" dirty="0" smtClean="0"/>
                        <a:t>11</a:t>
                      </a:r>
                      <a:endParaRPr lang="en-US" dirty="0"/>
                    </a:p>
                  </a:txBody>
                  <a:tcPr/>
                </a:tc>
                <a:tc>
                  <a:txBody>
                    <a:bodyPr/>
                    <a:lstStyle/>
                    <a:p>
                      <a:r>
                        <a:rPr lang="en-US" dirty="0" smtClean="0"/>
                        <a:t>01</a:t>
                      </a:r>
                      <a:endParaRPr lang="en-US" dirty="0"/>
                    </a:p>
                  </a:txBody>
                  <a:tcPr/>
                </a:tc>
                <a:tc>
                  <a:txBody>
                    <a:bodyPr/>
                    <a:lstStyle/>
                    <a:p>
                      <a:r>
                        <a:rPr lang="en-US" dirty="0" smtClean="0"/>
                        <a:t>T A</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13 Office expenses</a:t>
                      </a:r>
                    </a:p>
                    <a:p>
                      <a:endParaRPr lang="en-US" dirty="0"/>
                    </a:p>
                  </a:txBody>
                  <a:tcPr/>
                </a:tc>
                <a:tc>
                  <a:txBody>
                    <a:bodyPr/>
                    <a:lstStyle/>
                    <a:p>
                      <a:r>
                        <a:rPr lang="en-US" dirty="0" smtClean="0"/>
                        <a:t>01</a:t>
                      </a:r>
                      <a:endParaRPr lang="en-US" dirty="0"/>
                    </a:p>
                  </a:txBody>
                  <a:tcPr/>
                </a:tc>
                <a:tc>
                  <a:txBody>
                    <a:bodyPr/>
                    <a:lstStyle/>
                    <a:p>
                      <a:r>
                        <a:rPr lang="en-US" dirty="0" smtClean="0"/>
                        <a:t>Office expenses</a:t>
                      </a:r>
                      <a:endParaRPr lang="en-US" dirty="0"/>
                    </a:p>
                  </a:txBody>
                  <a:tcPr/>
                </a:tc>
              </a:tr>
              <a:tr h="370840">
                <a:tc>
                  <a:txBody>
                    <a:bodyPr/>
                    <a:lstStyle/>
                    <a:p>
                      <a:endParaRPr lang="en-US"/>
                    </a:p>
                  </a:txBody>
                  <a:tcPr/>
                </a:tc>
                <a:tc>
                  <a:txBody>
                    <a:bodyPr/>
                    <a:lstStyle/>
                    <a:p>
                      <a:r>
                        <a:rPr lang="en-US" dirty="0" smtClean="0"/>
                        <a:t>02</a:t>
                      </a:r>
                      <a:endParaRPr lang="en-US" dirty="0"/>
                    </a:p>
                  </a:txBody>
                  <a:tcPr/>
                </a:tc>
                <a:tc>
                  <a:txBody>
                    <a:bodyPr/>
                    <a:lstStyle/>
                    <a:p>
                      <a:r>
                        <a:rPr lang="en-US" dirty="0" smtClean="0"/>
                        <a:t>Fuel and maintenance of  </a:t>
                      </a:r>
                      <a:r>
                        <a:rPr lang="en-US" dirty="0" err="1" smtClean="0"/>
                        <a:t>Vechile</a:t>
                      </a:r>
                      <a:endParaRPr lang="en-US" dirty="0"/>
                    </a:p>
                  </a:txBody>
                  <a:tcPr/>
                </a:tc>
              </a:tr>
              <a:tr h="370840">
                <a:tc>
                  <a:txBody>
                    <a:bodyPr/>
                    <a:lstStyle/>
                    <a:p>
                      <a:endParaRPr lang="en-US"/>
                    </a:p>
                  </a:txBody>
                  <a:tcPr/>
                </a:tc>
                <a:tc>
                  <a:txBody>
                    <a:bodyPr/>
                    <a:lstStyle/>
                    <a:p>
                      <a:r>
                        <a:rPr lang="en-US" dirty="0" smtClean="0"/>
                        <a:t>03</a:t>
                      </a:r>
                      <a:endParaRPr lang="en-US" dirty="0"/>
                    </a:p>
                  </a:txBody>
                  <a:tcPr/>
                </a:tc>
                <a:tc>
                  <a:txBody>
                    <a:bodyPr/>
                    <a:lstStyle/>
                    <a:p>
                      <a:r>
                        <a:rPr lang="en-US" dirty="0" smtClean="0"/>
                        <a:t>Telephone</a:t>
                      </a:r>
                      <a:endParaRPr lang="en-US" dirty="0"/>
                    </a:p>
                  </a:txBody>
                  <a:tcPr/>
                </a:tc>
              </a:tr>
              <a:tr h="370840">
                <a:tc>
                  <a:txBody>
                    <a:bodyPr/>
                    <a:lstStyle/>
                    <a:p>
                      <a:endParaRPr lang="en-US"/>
                    </a:p>
                  </a:txBody>
                  <a:tcPr/>
                </a:tc>
                <a:tc>
                  <a:txBody>
                    <a:bodyPr/>
                    <a:lstStyle/>
                    <a:p>
                      <a:r>
                        <a:rPr lang="en-US" dirty="0" smtClean="0"/>
                        <a:t>04</a:t>
                      </a:r>
                      <a:endParaRPr lang="en-US" dirty="0"/>
                    </a:p>
                  </a:txBody>
                  <a:tcPr/>
                </a:tc>
                <a:tc>
                  <a:txBody>
                    <a:bodyPr/>
                    <a:lstStyle/>
                    <a:p>
                      <a:r>
                        <a:rPr lang="en-US" dirty="0" smtClean="0"/>
                        <a:t>Electric charges</a:t>
                      </a:r>
                      <a:endParaRPr lang="en-US" dirty="0"/>
                    </a:p>
                  </a:txBody>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29667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US" dirty="0"/>
                    </a:p>
                  </a:txBody>
                  <a:tcPr/>
                </a:tc>
                <a:tc>
                  <a:txBody>
                    <a:bodyPr/>
                    <a:lstStyle/>
                    <a:p>
                      <a:r>
                        <a:rPr lang="en-US" dirty="0" smtClean="0"/>
                        <a:t>05</a:t>
                      </a:r>
                      <a:endParaRPr lang="en-US" dirty="0"/>
                    </a:p>
                  </a:txBody>
                  <a:tcPr/>
                </a:tc>
                <a:tc>
                  <a:txBody>
                    <a:bodyPr/>
                    <a:lstStyle/>
                    <a:p>
                      <a:r>
                        <a:rPr lang="en-US" dirty="0" smtClean="0"/>
                        <a:t>Legal charges</a:t>
                      </a:r>
                      <a:endParaRPr lang="en-US" dirty="0"/>
                    </a:p>
                  </a:txBody>
                  <a:tcPr/>
                </a:tc>
              </a:tr>
              <a:tr h="370840">
                <a:tc>
                  <a:txBody>
                    <a:bodyPr/>
                    <a:lstStyle/>
                    <a:p>
                      <a:endParaRPr lang="en-US"/>
                    </a:p>
                  </a:txBody>
                  <a:tcPr/>
                </a:tc>
                <a:tc>
                  <a:txBody>
                    <a:bodyPr/>
                    <a:lstStyle/>
                    <a:p>
                      <a:r>
                        <a:rPr lang="en-US" dirty="0" smtClean="0"/>
                        <a:t>06</a:t>
                      </a:r>
                      <a:endParaRPr lang="en-US" dirty="0"/>
                    </a:p>
                  </a:txBody>
                  <a:tcPr/>
                </a:tc>
                <a:tc>
                  <a:txBody>
                    <a:bodyPr/>
                    <a:lstStyle/>
                    <a:p>
                      <a:r>
                        <a:rPr lang="en-US" dirty="0" smtClean="0"/>
                        <a:t>Liveries and dresses</a:t>
                      </a:r>
                      <a:endParaRPr lang="en-US" dirty="0"/>
                    </a:p>
                  </a:txBody>
                  <a:tcPr/>
                </a:tc>
              </a:tr>
              <a:tr h="370840">
                <a:tc>
                  <a:txBody>
                    <a:bodyPr/>
                    <a:lstStyle/>
                    <a:p>
                      <a:endParaRPr lang="en-US"/>
                    </a:p>
                  </a:txBody>
                  <a:tcPr/>
                </a:tc>
                <a:tc>
                  <a:txBody>
                    <a:bodyPr/>
                    <a:lstStyle/>
                    <a:p>
                      <a:r>
                        <a:rPr lang="en-US" dirty="0" smtClean="0"/>
                        <a:t>07</a:t>
                      </a:r>
                      <a:endParaRPr lang="en-US" dirty="0"/>
                    </a:p>
                  </a:txBody>
                  <a:tcPr/>
                </a:tc>
                <a:tc>
                  <a:txBody>
                    <a:bodyPr/>
                    <a:lstStyle/>
                    <a:p>
                      <a:r>
                        <a:rPr lang="en-US" dirty="0" smtClean="0"/>
                        <a:t> </a:t>
                      </a:r>
                      <a:r>
                        <a:rPr lang="en-US" dirty="0" err="1" smtClean="0"/>
                        <a:t>Elec.charges</a:t>
                      </a:r>
                      <a:r>
                        <a:rPr lang="en-US" dirty="0" smtClean="0"/>
                        <a:t> DPS</a:t>
                      </a:r>
                      <a:endParaRPr lang="en-US" dirty="0"/>
                    </a:p>
                  </a:txBody>
                  <a:tcPr/>
                </a:tc>
              </a:tr>
              <a:tr h="370840">
                <a:tc>
                  <a:txBody>
                    <a:bodyPr/>
                    <a:lstStyle/>
                    <a:p>
                      <a:endParaRPr lang="en-US"/>
                    </a:p>
                  </a:txBody>
                  <a:tcPr/>
                </a:tc>
                <a:tc>
                  <a:txBody>
                    <a:bodyPr/>
                    <a:lstStyle/>
                    <a:p>
                      <a:r>
                        <a:rPr lang="en-US" dirty="0" smtClean="0"/>
                        <a:t>08</a:t>
                      </a:r>
                      <a:endParaRPr lang="en-US" dirty="0"/>
                    </a:p>
                  </a:txBody>
                  <a:tcPr/>
                </a:tc>
                <a:tc>
                  <a:txBody>
                    <a:bodyPr/>
                    <a:lstStyle/>
                    <a:p>
                      <a:r>
                        <a:rPr lang="en-US" dirty="0" err="1" smtClean="0"/>
                        <a:t>Transpoertaion</a:t>
                      </a:r>
                      <a:r>
                        <a:rPr lang="en-US" dirty="0" smtClean="0"/>
                        <a:t> charges</a:t>
                      </a:r>
                      <a:endParaRPr lang="en-US" dirty="0"/>
                    </a:p>
                  </a:txBody>
                  <a:tcPr/>
                </a:tc>
              </a:tr>
              <a:tr h="370840">
                <a:tc>
                  <a:txBody>
                    <a:bodyPr/>
                    <a:lstStyle/>
                    <a:p>
                      <a:endParaRPr lang="en-US"/>
                    </a:p>
                  </a:txBody>
                  <a:tcPr/>
                </a:tc>
                <a:tc>
                  <a:txBody>
                    <a:bodyPr/>
                    <a:lstStyle/>
                    <a:p>
                      <a:r>
                        <a:rPr lang="en-US" dirty="0" smtClean="0"/>
                        <a:t>09</a:t>
                      </a:r>
                      <a:endParaRPr lang="en-US" dirty="0"/>
                    </a:p>
                  </a:txBody>
                  <a:tcPr/>
                </a:tc>
                <a:tc>
                  <a:txBody>
                    <a:bodyPr/>
                    <a:lstStyle/>
                    <a:p>
                      <a:r>
                        <a:rPr lang="en-US" dirty="0" err="1" smtClean="0"/>
                        <a:t>Commision</a:t>
                      </a:r>
                      <a:endParaRPr lang="en-US" dirty="0"/>
                    </a:p>
                  </a:txBody>
                  <a:tcPr/>
                </a:tc>
              </a:tr>
              <a:tr h="370840">
                <a:tc>
                  <a:txBody>
                    <a:bodyPr/>
                    <a:lstStyle/>
                    <a:p>
                      <a:endParaRPr lang="en-US"/>
                    </a:p>
                  </a:txBody>
                  <a:tcPr/>
                </a:tc>
                <a:tc>
                  <a:txBody>
                    <a:bodyPr/>
                    <a:lstStyle/>
                    <a:p>
                      <a:r>
                        <a:rPr lang="en-US" dirty="0" smtClean="0"/>
                        <a:t>10</a:t>
                      </a:r>
                      <a:endParaRPr lang="en-US" dirty="0"/>
                    </a:p>
                  </a:txBody>
                  <a:tcPr/>
                </a:tc>
                <a:tc>
                  <a:txBody>
                    <a:bodyPr/>
                    <a:lstStyle/>
                    <a:p>
                      <a:r>
                        <a:rPr lang="en-US" dirty="0" smtClean="0"/>
                        <a:t>Payment of Hired </a:t>
                      </a:r>
                      <a:r>
                        <a:rPr lang="en-US" dirty="0" err="1" smtClean="0"/>
                        <a:t>Vechile</a:t>
                      </a:r>
                      <a:endParaRPr lang="en-US" dirty="0"/>
                    </a:p>
                  </a:txBody>
                  <a:tcPr/>
                </a:tc>
              </a:tr>
              <a:tr h="370840">
                <a:tc>
                  <a:txBody>
                    <a:bodyPr/>
                    <a:lstStyle/>
                    <a:p>
                      <a:endParaRPr lang="en-US"/>
                    </a:p>
                  </a:txBody>
                  <a:tcPr/>
                </a:tc>
                <a:tc>
                  <a:txBody>
                    <a:bodyPr/>
                    <a:lstStyle/>
                    <a:p>
                      <a:r>
                        <a:rPr lang="en-US" dirty="0" smtClean="0"/>
                        <a:t>11</a:t>
                      </a:r>
                      <a:endParaRPr lang="en-US" dirty="0"/>
                    </a:p>
                  </a:txBody>
                  <a:tcPr/>
                </a:tc>
                <a:tc>
                  <a:txBody>
                    <a:bodyPr/>
                    <a:lstStyle/>
                    <a:p>
                      <a:r>
                        <a:rPr lang="en-US" dirty="0" err="1" smtClean="0"/>
                        <a:t>Dister</a:t>
                      </a:r>
                      <a:r>
                        <a:rPr lang="en-US" dirty="0" smtClean="0"/>
                        <a:t> equipment</a:t>
                      </a:r>
                      <a:endParaRPr lang="en-US" dirty="0"/>
                    </a:p>
                  </a:txBody>
                  <a:tcPr/>
                </a:tc>
              </a:tr>
              <a:tr h="370840">
                <a:tc>
                  <a:txBody>
                    <a:bodyPr/>
                    <a:lstStyle/>
                    <a:p>
                      <a:endParaRPr lang="en-US"/>
                    </a:p>
                  </a:txBody>
                  <a:tcPr/>
                </a:tc>
                <a:tc>
                  <a:txBody>
                    <a:bodyPr/>
                    <a:lstStyle/>
                    <a:p>
                      <a:endParaRPr lang="en-US" dirty="0"/>
                    </a:p>
                  </a:txBody>
                  <a:tcPr/>
                </a:tc>
                <a:tc>
                  <a:txBody>
                    <a:bodyPr/>
                    <a:lstStyle/>
                    <a:p>
                      <a:endParaRPr lang="en-US"/>
                    </a:p>
                  </a:txBody>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4309421"/>
        </p:xfrm>
        <a:graphic>
          <a:graphicData uri="http://schemas.openxmlformats.org/drawingml/2006/table">
            <a:tbl>
              <a:tblPr firstRow="1" bandRow="1">
                <a:tableStyleId>{5C22544A-7EE6-4342-B048-85BDC9FD1C3A}</a:tableStyleId>
              </a:tblPr>
              <a:tblGrid>
                <a:gridCol w="2743200"/>
                <a:gridCol w="2743200"/>
                <a:gridCol w="2743200"/>
              </a:tblGrid>
              <a:tr h="636581">
                <a:tc>
                  <a:txBody>
                    <a:bodyPr/>
                    <a:lstStyle/>
                    <a:p>
                      <a:r>
                        <a:rPr lang="en-US" dirty="0" smtClean="0"/>
                        <a:t>14   Rent Rate and Taxes</a:t>
                      </a:r>
                      <a:endParaRPr lang="en-US" dirty="0"/>
                    </a:p>
                  </a:txBody>
                  <a:tcPr/>
                </a:tc>
                <a:tc>
                  <a:txBody>
                    <a:bodyPr/>
                    <a:lstStyle/>
                    <a:p>
                      <a:r>
                        <a:rPr lang="en-US" dirty="0" smtClean="0"/>
                        <a:t>01</a:t>
                      </a:r>
                      <a:endParaRPr lang="en-US" dirty="0"/>
                    </a:p>
                  </a:txBody>
                  <a:tcPr/>
                </a:tc>
                <a:tc>
                  <a:txBody>
                    <a:bodyPr/>
                    <a:lstStyle/>
                    <a:p>
                      <a:r>
                        <a:rPr lang="en-US" dirty="0" smtClean="0"/>
                        <a:t>Rent Rate and Taxes</a:t>
                      </a:r>
                      <a:endParaRPr lang="en-US" dirty="0"/>
                    </a:p>
                  </a:txBody>
                  <a:tcPr/>
                </a:tc>
              </a:tr>
              <a:tr h="370840">
                <a:tc>
                  <a:txBody>
                    <a:bodyPr/>
                    <a:lstStyle/>
                    <a:p>
                      <a:r>
                        <a:rPr lang="en-US" dirty="0" smtClean="0"/>
                        <a:t>15  </a:t>
                      </a:r>
                      <a:r>
                        <a:rPr lang="en-US" dirty="0" err="1" smtClean="0"/>
                        <a:t>Royality</a:t>
                      </a:r>
                      <a:endParaRPr lang="en-US" dirty="0"/>
                    </a:p>
                  </a:txBody>
                  <a:tcPr/>
                </a:tc>
                <a:tc>
                  <a:txBody>
                    <a:bodyPr/>
                    <a:lstStyle/>
                    <a:p>
                      <a:r>
                        <a:rPr lang="en-US" dirty="0" smtClean="0"/>
                        <a:t>01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Royality</a:t>
                      </a:r>
                      <a:endParaRPr lang="en-US" dirty="0" smtClean="0"/>
                    </a:p>
                    <a:p>
                      <a:endParaRPr lang="en-US" dirty="0"/>
                    </a:p>
                  </a:txBody>
                  <a:tcPr/>
                </a:tc>
              </a:tr>
              <a:tr h="370840">
                <a:tc>
                  <a:txBody>
                    <a:bodyPr/>
                    <a:lstStyle/>
                    <a:p>
                      <a:r>
                        <a:rPr lang="en-US" dirty="0" smtClean="0"/>
                        <a:t>16  Publication</a:t>
                      </a:r>
                      <a:endParaRPr lang="en-US" dirty="0"/>
                    </a:p>
                  </a:txBody>
                  <a:tcPr/>
                </a:tc>
                <a:tc>
                  <a:txBody>
                    <a:bodyPr/>
                    <a:lstStyle/>
                    <a:p>
                      <a:r>
                        <a:rPr kumimoji="0" lang="en-US" sz="1800" kern="1200" dirty="0" smtClean="0">
                          <a:solidFill>
                            <a:schemeClr val="dk1"/>
                          </a:solidFill>
                          <a:latin typeface="+mn-lt"/>
                          <a:ea typeface="+mn-ea"/>
                          <a:cs typeface="+mn-cs"/>
                        </a:rPr>
                        <a:t>]01</a:t>
                      </a:r>
                      <a:endParaRPr lang="en-US" dirty="0"/>
                    </a:p>
                  </a:txBody>
                  <a:tcPr/>
                </a:tc>
                <a:tc>
                  <a:txBody>
                    <a:bodyPr/>
                    <a:lstStyle/>
                    <a:p>
                      <a:r>
                        <a:rPr lang="en-US" dirty="0" smtClean="0"/>
                        <a:t>Publishing and printing</a:t>
                      </a:r>
                      <a:endParaRPr lang="en-US" dirty="0"/>
                    </a:p>
                  </a:txBody>
                  <a:tcPr/>
                </a:tc>
              </a:tr>
              <a:tr h="370840">
                <a:tc>
                  <a:txBody>
                    <a:bodyPr/>
                    <a:lstStyle/>
                    <a:p>
                      <a:r>
                        <a:rPr lang="en-US" dirty="0" smtClean="0"/>
                        <a:t>20 Other administrative expenses</a:t>
                      </a:r>
                      <a:endParaRPr lang="en-US" dirty="0"/>
                    </a:p>
                  </a:txBody>
                  <a:tcPr/>
                </a:tc>
                <a:tc>
                  <a:txBody>
                    <a:bodyPr/>
                    <a:lstStyle/>
                    <a:p>
                      <a:r>
                        <a:rPr lang="en-US" dirty="0" smtClean="0"/>
                        <a:t>01</a:t>
                      </a:r>
                      <a:endParaRPr lang="en-US" dirty="0"/>
                    </a:p>
                  </a:txBody>
                  <a:tcPr/>
                </a:tc>
                <a:tc>
                  <a:txBody>
                    <a:bodyPr/>
                    <a:lstStyle/>
                    <a:p>
                      <a:r>
                        <a:rPr lang="en-US" dirty="0" smtClean="0"/>
                        <a:t>Guest expenses</a:t>
                      </a:r>
                      <a:endParaRPr lang="en-US" dirty="0"/>
                    </a:p>
                  </a:txBody>
                  <a:tcPr/>
                </a:tc>
              </a:tr>
              <a:tr h="370840">
                <a:tc>
                  <a:txBody>
                    <a:bodyPr/>
                    <a:lstStyle/>
                    <a:p>
                      <a:r>
                        <a:rPr lang="en-US" dirty="0" smtClean="0"/>
                        <a:t>21samgri and </a:t>
                      </a:r>
                      <a:r>
                        <a:rPr lang="en-US" dirty="0" err="1" smtClean="0"/>
                        <a:t>aapurti</a:t>
                      </a:r>
                      <a:endParaRPr lang="en-US" dirty="0"/>
                    </a:p>
                  </a:txBody>
                  <a:tcPr/>
                </a:tc>
                <a:tc>
                  <a:txBody>
                    <a:bodyPr/>
                    <a:lstStyle/>
                    <a:p>
                      <a:r>
                        <a:rPr lang="en-US" dirty="0" smtClean="0"/>
                        <a:t>02</a:t>
                      </a:r>
                      <a:endParaRPr lang="en-US" dirty="0"/>
                    </a:p>
                  </a:txBody>
                  <a:tcPr/>
                </a:tc>
                <a:tc>
                  <a:txBody>
                    <a:bodyPr/>
                    <a:lstStyle/>
                    <a:p>
                      <a:r>
                        <a:rPr lang="en-US" dirty="0" smtClean="0"/>
                        <a:t>Conference ,workshop, Seminar</a:t>
                      </a:r>
                      <a:endParaRPr lang="en-US" dirty="0"/>
                    </a:p>
                  </a:txBody>
                  <a:tcPr/>
                </a:tc>
              </a:tr>
              <a:tr h="370840">
                <a:tc>
                  <a:txBody>
                    <a:bodyPr/>
                    <a:lstStyle/>
                    <a:p>
                      <a:endParaRPr lang="en-US"/>
                    </a:p>
                  </a:txBody>
                  <a:tcPr/>
                </a:tc>
                <a:tc>
                  <a:txBody>
                    <a:bodyPr/>
                    <a:lstStyle/>
                    <a:p>
                      <a:r>
                        <a:rPr lang="en-US" dirty="0" smtClean="0"/>
                        <a:t>03</a:t>
                      </a:r>
                      <a:endParaRPr lang="en-US" dirty="0"/>
                    </a:p>
                  </a:txBody>
                  <a:tcPr/>
                </a:tc>
                <a:tc>
                  <a:txBody>
                    <a:bodyPr/>
                    <a:lstStyle/>
                    <a:p>
                      <a:r>
                        <a:rPr lang="en-US" dirty="0" smtClean="0"/>
                        <a:t>Training expense</a:t>
                      </a:r>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21 </a:t>
                      </a:r>
                      <a:r>
                        <a:rPr lang="en-US" dirty="0" err="1" smtClean="0"/>
                        <a:t>samgri</a:t>
                      </a:r>
                      <a:r>
                        <a:rPr lang="en-US" dirty="0" smtClean="0"/>
                        <a:t> and </a:t>
                      </a:r>
                      <a:r>
                        <a:rPr lang="en-US" dirty="0" err="1" smtClean="0"/>
                        <a:t>aapurti</a:t>
                      </a:r>
                      <a:endParaRPr lang="en-US" dirty="0" smtClean="0"/>
                    </a:p>
                    <a:p>
                      <a:endParaRPr lang="en-US" dirty="0"/>
                    </a:p>
                  </a:txBody>
                  <a:tcPr/>
                </a:tc>
                <a:tc>
                  <a:txBody>
                    <a:bodyPr/>
                    <a:lstStyle/>
                    <a:p>
                      <a:r>
                        <a:rPr lang="en-US" dirty="0" smtClean="0"/>
                        <a:t>01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samgri</a:t>
                      </a:r>
                      <a:r>
                        <a:rPr lang="en-US" dirty="0" smtClean="0"/>
                        <a:t> and </a:t>
                      </a:r>
                      <a:r>
                        <a:rPr lang="en-US" dirty="0" err="1" smtClean="0"/>
                        <a:t>aapurti</a:t>
                      </a:r>
                      <a:endParaRPr lang="en-US" dirty="0" smtClean="0"/>
                    </a:p>
                    <a:p>
                      <a:endParaRPr lang="en-US" dirty="0"/>
                    </a:p>
                  </a:txBody>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37744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US" dirty="0"/>
                    </a:p>
                  </a:txBody>
                  <a:tcPr/>
                </a:tc>
                <a:tc>
                  <a:txBody>
                    <a:bodyPr/>
                    <a:lstStyle/>
                    <a:p>
                      <a:r>
                        <a:rPr lang="en-US" dirty="0" smtClean="0"/>
                        <a:t>02</a:t>
                      </a:r>
                      <a:endParaRPr lang="en-US" dirty="0"/>
                    </a:p>
                  </a:txBody>
                  <a:tcPr/>
                </a:tc>
                <a:tc>
                  <a:txBody>
                    <a:bodyPr/>
                    <a:lstStyle/>
                    <a:p>
                      <a:r>
                        <a:rPr lang="en-US" dirty="0" smtClean="0"/>
                        <a:t>Medicine</a:t>
                      </a:r>
                      <a:r>
                        <a:rPr lang="en-US" baseline="0" dirty="0" smtClean="0"/>
                        <a:t> store</a:t>
                      </a:r>
                      <a:endParaRPr lang="en-US" dirty="0"/>
                    </a:p>
                  </a:txBody>
                  <a:tcPr/>
                </a:tc>
              </a:tr>
              <a:tr h="370840">
                <a:tc>
                  <a:txBody>
                    <a:bodyPr/>
                    <a:lstStyle/>
                    <a:p>
                      <a:endParaRPr lang="en-US"/>
                    </a:p>
                  </a:txBody>
                  <a:tcPr/>
                </a:tc>
                <a:tc>
                  <a:txBody>
                    <a:bodyPr/>
                    <a:lstStyle/>
                    <a:p>
                      <a:r>
                        <a:rPr lang="en-US" dirty="0" smtClean="0"/>
                        <a:t>03</a:t>
                      </a:r>
                      <a:endParaRPr lang="en-US" dirty="0"/>
                    </a:p>
                  </a:txBody>
                  <a:tcPr/>
                </a:tc>
                <a:tc>
                  <a:txBody>
                    <a:bodyPr/>
                    <a:lstStyle/>
                    <a:p>
                      <a:r>
                        <a:rPr lang="en-US" dirty="0" smtClean="0"/>
                        <a:t>Diet and Nutrition</a:t>
                      </a:r>
                      <a:endParaRPr lang="en-US" dirty="0"/>
                    </a:p>
                  </a:txBody>
                  <a:tcPr/>
                </a:tc>
              </a:tr>
              <a:tr h="370840">
                <a:tc>
                  <a:txBody>
                    <a:bodyPr/>
                    <a:lstStyle/>
                    <a:p>
                      <a:endParaRPr lang="en-US"/>
                    </a:p>
                  </a:txBody>
                  <a:tcPr/>
                </a:tc>
                <a:tc>
                  <a:txBody>
                    <a:bodyPr/>
                    <a:lstStyle/>
                    <a:p>
                      <a:endParaRPr lang="en-US" dirty="0"/>
                    </a:p>
                  </a:txBody>
                  <a:tcPr/>
                </a:tc>
                <a:tc>
                  <a:txBody>
                    <a:bodyPr/>
                    <a:lstStyle/>
                    <a:p>
                      <a:endParaRPr lang="en-US"/>
                    </a:p>
                  </a:txBody>
                  <a:tcPr/>
                </a:tc>
              </a:tr>
              <a:tr h="370840">
                <a:tc>
                  <a:txBody>
                    <a:bodyPr/>
                    <a:lstStyle/>
                    <a:p>
                      <a:r>
                        <a:rPr lang="en-US" dirty="0" smtClean="0"/>
                        <a:t>22 Arms and </a:t>
                      </a:r>
                      <a:r>
                        <a:rPr lang="en-US" dirty="0" err="1" smtClean="0"/>
                        <a:t>amunisition</a:t>
                      </a:r>
                      <a:endParaRPr lang="en-US" dirty="0"/>
                    </a:p>
                  </a:txBody>
                  <a:tcPr/>
                </a:tc>
                <a:tc>
                  <a:txBody>
                    <a:bodyPr/>
                    <a:lstStyle/>
                    <a:p>
                      <a:r>
                        <a:rPr lang="en-US" dirty="0" smtClean="0"/>
                        <a:t>01</a:t>
                      </a:r>
                      <a:endParaRPr lang="en-US" dirty="0"/>
                    </a:p>
                  </a:txBody>
                  <a:tcPr/>
                </a:tc>
                <a:tc>
                  <a:txBody>
                    <a:bodyPr/>
                    <a:lstStyle/>
                    <a:p>
                      <a:endParaRPr lang="en-US"/>
                    </a:p>
                  </a:txBody>
                  <a:tcPr/>
                </a:tc>
              </a:tr>
              <a:tr h="370840">
                <a:tc>
                  <a:txBody>
                    <a:bodyPr/>
                    <a:lstStyle/>
                    <a:p>
                      <a:r>
                        <a:rPr lang="en-US" dirty="0" smtClean="0"/>
                        <a:t>23 Ration  cost</a:t>
                      </a:r>
                      <a:endParaRPr lang="en-US" dirty="0"/>
                    </a:p>
                  </a:txBody>
                  <a:tcPr/>
                </a:tc>
                <a:tc>
                  <a:txBody>
                    <a:bodyPr/>
                    <a:lstStyle/>
                    <a:p>
                      <a:r>
                        <a:rPr lang="en-US" dirty="0" smtClean="0"/>
                        <a:t>01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Ration  cost</a:t>
                      </a:r>
                    </a:p>
                    <a:p>
                      <a:endParaRPr lang="en-US" dirty="0"/>
                    </a:p>
                  </a:txBody>
                  <a:tcPr/>
                </a:tc>
              </a:tr>
              <a:tr h="370840">
                <a:tc>
                  <a:txBody>
                    <a:bodyPr/>
                    <a:lstStyle/>
                    <a:p>
                      <a:r>
                        <a:rPr lang="en-US" dirty="0" smtClean="0"/>
                        <a:t>24</a:t>
                      </a:r>
                      <a:r>
                        <a:rPr lang="en-US" baseline="0" dirty="0" smtClean="0"/>
                        <a:t>  P O L</a:t>
                      </a:r>
                      <a:endParaRPr lang="en-US" dirty="0"/>
                    </a:p>
                  </a:txBody>
                  <a:tcPr/>
                </a:tc>
                <a:tc>
                  <a:txBody>
                    <a:bodyPr/>
                    <a:lstStyle/>
                    <a:p>
                      <a:r>
                        <a:rPr lang="en-US" dirty="0" smtClean="0"/>
                        <a:t>01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 O L</a:t>
                      </a:r>
                      <a:endParaRPr lang="en-US" dirty="0" smtClean="0"/>
                    </a:p>
                    <a:p>
                      <a:endParaRPr lang="en-US" dirty="0"/>
                    </a:p>
                  </a:txBody>
                  <a:tcPr/>
                </a:tc>
              </a:tr>
              <a:tr h="370840">
                <a:tc>
                  <a:txBody>
                    <a:bodyPr/>
                    <a:lstStyle/>
                    <a:p>
                      <a:r>
                        <a:rPr lang="en-US" dirty="0" smtClean="0"/>
                        <a:t>26 Printing and publication</a:t>
                      </a:r>
                      <a:endParaRPr lang="en-US" dirty="0"/>
                    </a:p>
                  </a:txBody>
                  <a:tcPr/>
                </a:tc>
                <a:tc>
                  <a:txBody>
                    <a:bodyPr/>
                    <a:lstStyle/>
                    <a:p>
                      <a:r>
                        <a:rPr lang="en-US" dirty="0" smtClean="0"/>
                        <a:t>01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Printing and publication</a:t>
                      </a:r>
                    </a:p>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45923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27Minor work</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r>
                        <a:rPr lang="en-US" dirty="0" smtClean="0"/>
                        <a:t>01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Minor work</a:t>
                      </a:r>
                    </a:p>
                    <a:p>
                      <a:r>
                        <a:rPr lang="en-US" dirty="0" smtClean="0"/>
                        <a:t>Repair and maintenance</a:t>
                      </a:r>
                      <a:endParaRPr lang="en-US" dirty="0"/>
                    </a:p>
                  </a:txBody>
                  <a:tcPr/>
                </a:tc>
              </a:tr>
              <a:tr h="370840">
                <a:tc>
                  <a:txBody>
                    <a:bodyPr/>
                    <a:lstStyle/>
                    <a:p>
                      <a:endParaRPr lang="en-US"/>
                    </a:p>
                  </a:txBody>
                  <a:tcPr/>
                </a:tc>
                <a:tc>
                  <a:txBody>
                    <a:bodyPr/>
                    <a:lstStyle/>
                    <a:p>
                      <a:r>
                        <a:rPr lang="en-US" dirty="0" smtClean="0"/>
                        <a:t>02</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Repair and maintenance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a:txBody>
                  <a:tcPr/>
                </a:tc>
              </a:tr>
              <a:tr h="370840">
                <a:tc>
                  <a:txBody>
                    <a:bodyPr/>
                    <a:lstStyle/>
                    <a:p>
                      <a:endParaRPr lang="en-US"/>
                    </a:p>
                  </a:txBody>
                  <a:tcPr/>
                </a:tc>
                <a:tc>
                  <a:txBody>
                    <a:bodyPr/>
                    <a:lstStyle/>
                    <a:p>
                      <a:r>
                        <a:rPr lang="en-US" dirty="0" smtClean="0"/>
                        <a:t>03</a:t>
                      </a:r>
                      <a:endParaRPr lang="en-US" dirty="0"/>
                    </a:p>
                  </a:txBody>
                  <a:tcPr/>
                </a:tc>
                <a:tc>
                  <a:txBody>
                    <a:bodyPr/>
                    <a:lstStyle/>
                    <a:p>
                      <a:endParaRPr lang="en-US"/>
                    </a:p>
                  </a:txBody>
                  <a:tcPr/>
                </a:tc>
              </a:tr>
              <a:tr h="370840">
                <a:tc>
                  <a:txBody>
                    <a:bodyPr/>
                    <a:lstStyle/>
                    <a:p>
                      <a:r>
                        <a:rPr lang="en-US" dirty="0" smtClean="0"/>
                        <a:t>28Business services</a:t>
                      </a:r>
                      <a:endParaRPr lang="en-US" dirty="0"/>
                    </a:p>
                  </a:txBody>
                  <a:tcPr/>
                </a:tc>
                <a:tc>
                  <a:txBody>
                    <a:bodyPr/>
                    <a:lstStyle/>
                    <a:p>
                      <a:r>
                        <a:rPr lang="en-US" dirty="0" smtClean="0"/>
                        <a:t>01</a:t>
                      </a:r>
                      <a:endParaRPr lang="en-US" dirty="0"/>
                    </a:p>
                  </a:txBody>
                  <a:tcPr/>
                </a:tc>
                <a:tc>
                  <a:txBody>
                    <a:bodyPr/>
                    <a:lstStyle/>
                    <a:p>
                      <a:r>
                        <a:rPr lang="en-US" dirty="0" smtClean="0"/>
                        <a:t> Contractual services</a:t>
                      </a:r>
                      <a:endParaRPr lang="en-US" dirty="0"/>
                    </a:p>
                  </a:txBody>
                  <a:tcPr/>
                </a:tc>
              </a:tr>
              <a:tr h="370840">
                <a:tc>
                  <a:txBody>
                    <a:bodyPr/>
                    <a:lstStyle/>
                    <a:p>
                      <a:endParaRPr lang="en-US"/>
                    </a:p>
                  </a:txBody>
                  <a:tcPr/>
                </a:tc>
                <a:tc>
                  <a:txBody>
                    <a:bodyPr/>
                    <a:lstStyle/>
                    <a:p>
                      <a:r>
                        <a:rPr lang="en-US" dirty="0" smtClean="0"/>
                        <a:t>02</a:t>
                      </a:r>
                      <a:endParaRPr lang="en-US" dirty="0"/>
                    </a:p>
                  </a:txBody>
                  <a:tcPr/>
                </a:tc>
                <a:tc>
                  <a:txBody>
                    <a:bodyPr/>
                    <a:lstStyle/>
                    <a:p>
                      <a:r>
                        <a:rPr lang="en-US" dirty="0" smtClean="0"/>
                        <a:t>Consultancy</a:t>
                      </a:r>
                      <a:endParaRPr lang="en-US" dirty="0"/>
                    </a:p>
                  </a:txBody>
                  <a:tcPr/>
                </a:tc>
              </a:tr>
              <a:tr h="370840">
                <a:tc>
                  <a:txBody>
                    <a:bodyPr/>
                    <a:lstStyle/>
                    <a:p>
                      <a:endParaRPr lang="en-US"/>
                    </a:p>
                  </a:txBody>
                  <a:tcPr/>
                </a:tc>
                <a:tc>
                  <a:txBody>
                    <a:bodyPr/>
                    <a:lstStyle/>
                    <a:p>
                      <a:r>
                        <a:rPr lang="en-US" dirty="0" smtClean="0"/>
                        <a:t>03</a:t>
                      </a:r>
                      <a:endParaRPr lang="en-US" dirty="0"/>
                    </a:p>
                  </a:txBody>
                  <a:tcPr/>
                </a:tc>
                <a:tc>
                  <a:txBody>
                    <a:bodyPr/>
                    <a:lstStyle/>
                    <a:p>
                      <a:r>
                        <a:rPr lang="en-US" dirty="0" smtClean="0"/>
                        <a:t>Business ,art and Technical services</a:t>
                      </a:r>
                      <a:endParaRPr lang="en-US" dirty="0"/>
                    </a:p>
                  </a:txBody>
                  <a:tcPr/>
                </a:tc>
              </a:tr>
              <a:tr h="370840">
                <a:tc>
                  <a:txBody>
                    <a:bodyPr/>
                    <a:lstStyle/>
                    <a:p>
                      <a:endParaRPr lang="en-US"/>
                    </a:p>
                  </a:txBody>
                  <a:tcPr/>
                </a:tc>
                <a:tc>
                  <a:txBody>
                    <a:bodyPr/>
                    <a:lstStyle/>
                    <a:p>
                      <a:r>
                        <a:rPr lang="en-US" dirty="0" smtClean="0"/>
                        <a:t>04</a:t>
                      </a:r>
                      <a:endParaRPr lang="en-US" dirty="0"/>
                    </a:p>
                  </a:txBody>
                  <a:tcPr/>
                </a:tc>
                <a:tc>
                  <a:txBody>
                    <a:bodyPr/>
                    <a:lstStyle/>
                    <a:p>
                      <a:r>
                        <a:rPr lang="en-US" dirty="0" smtClean="0"/>
                        <a:t>Examination related expenditure</a:t>
                      </a:r>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chemeClr val="accent1"/>
                </a:solidFill>
              </a:rPr>
              <a:t>12-2054-00-097-0001 </a:t>
            </a:r>
            <a:r>
              <a:rPr lang="en-US" dirty="0" err="1" smtClean="0">
                <a:solidFill>
                  <a:schemeClr val="accent1"/>
                </a:solidFill>
              </a:rPr>
              <a:t>koshagar</a:t>
            </a:r>
            <a:r>
              <a:rPr lang="en-US" dirty="0" smtClean="0">
                <a:solidFill>
                  <a:schemeClr val="accent1"/>
                </a:solidFill>
              </a:rPr>
              <a:t> </a:t>
            </a:r>
            <a:r>
              <a:rPr lang="en-US" dirty="0" err="1" smtClean="0">
                <a:solidFill>
                  <a:schemeClr val="accent1"/>
                </a:solidFill>
              </a:rPr>
              <a:t>establisment</a:t>
            </a:r>
            <a:r>
              <a:rPr lang="en-US" dirty="0" smtClean="0">
                <a:solidFill>
                  <a:schemeClr val="accent1"/>
                </a:solidFill>
              </a:rPr>
              <a:t> </a:t>
            </a:r>
          </a:p>
          <a:p>
            <a:r>
              <a:rPr lang="en-US" dirty="0" smtClean="0">
                <a:solidFill>
                  <a:srgbClr val="FFC000"/>
                </a:solidFill>
              </a:rPr>
              <a:t>12-2052-00-090-0008 </a:t>
            </a:r>
            <a:r>
              <a:rPr lang="en-US" dirty="0" err="1" smtClean="0">
                <a:solidFill>
                  <a:srgbClr val="FFC000"/>
                </a:solidFill>
              </a:rPr>
              <a:t>koshagar</a:t>
            </a:r>
            <a:r>
              <a:rPr lang="en-US" dirty="0" smtClean="0">
                <a:solidFill>
                  <a:srgbClr val="FFC000"/>
                </a:solidFill>
              </a:rPr>
              <a:t> </a:t>
            </a:r>
            <a:r>
              <a:rPr lang="en-US" dirty="0" err="1" smtClean="0">
                <a:solidFill>
                  <a:srgbClr val="FFC000"/>
                </a:solidFill>
              </a:rPr>
              <a:t>establisment</a:t>
            </a:r>
            <a:endParaRPr lang="en-US" dirty="0" smtClean="0">
              <a:solidFill>
                <a:srgbClr val="FFC000"/>
              </a:solidFill>
            </a:endParaRPr>
          </a:p>
          <a:p>
            <a:r>
              <a:rPr lang="en-US" dirty="0" smtClean="0">
                <a:solidFill>
                  <a:schemeClr val="accent2"/>
                </a:solidFill>
              </a:rPr>
              <a:t>Consolidated fund-0001-</a:t>
            </a:r>
          </a:p>
          <a:p>
            <a:r>
              <a:rPr lang="en-US" dirty="0" err="1" smtClean="0">
                <a:solidFill>
                  <a:srgbClr val="C00000"/>
                </a:solidFill>
              </a:rPr>
              <a:t>Contigency</a:t>
            </a:r>
            <a:r>
              <a:rPr lang="en-US" dirty="0" smtClean="0">
                <a:solidFill>
                  <a:srgbClr val="C00000"/>
                </a:solidFill>
              </a:rPr>
              <a:t> fund-8000</a:t>
            </a:r>
          </a:p>
          <a:p>
            <a:r>
              <a:rPr lang="en-US" dirty="0" smtClean="0"/>
              <a:t>Public fund-8001-8009 </a:t>
            </a:r>
          </a:p>
          <a:p>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Grant no 41</a:t>
            </a:r>
            <a:endParaRPr lang="en-US" dirty="0"/>
          </a:p>
        </p:txBody>
      </p:sp>
      <p:sp>
        <p:nvSpPr>
          <p:cNvPr id="3" name="Content Placeholder 2"/>
          <p:cNvSpPr>
            <a:spLocks noGrp="1"/>
          </p:cNvSpPr>
          <p:nvPr>
            <p:ph idx="1"/>
          </p:nvPr>
        </p:nvSpPr>
        <p:spPr/>
        <p:txBody>
          <a:bodyPr/>
          <a:lstStyle/>
          <a:p>
            <a:r>
              <a:rPr lang="en-US" dirty="0" smtClean="0"/>
              <a:t>41-5054-03-789-0101-53-01</a:t>
            </a:r>
          </a:p>
          <a:p>
            <a:r>
              <a:rPr lang="en-US" dirty="0" smtClean="0"/>
              <a:t>Grant  no.-41</a:t>
            </a:r>
          </a:p>
          <a:p>
            <a:r>
              <a:rPr lang="en-US" dirty="0" smtClean="0"/>
              <a:t>Major Head-5054 Road  and bridge</a:t>
            </a:r>
          </a:p>
          <a:p>
            <a:r>
              <a:rPr lang="en-US" dirty="0" smtClean="0"/>
              <a:t>Sub  Major Head-03 State highway</a:t>
            </a:r>
          </a:p>
          <a:p>
            <a:r>
              <a:rPr lang="en-US" dirty="0" smtClean="0"/>
              <a:t>Minor Head -789 </a:t>
            </a:r>
            <a:r>
              <a:rPr lang="en-US" dirty="0" err="1" smtClean="0"/>
              <a:t>Spl</a:t>
            </a:r>
            <a:r>
              <a:rPr lang="en-US" dirty="0" smtClean="0"/>
              <a:t> .Com SC/ST</a:t>
            </a:r>
          </a:p>
          <a:p>
            <a:r>
              <a:rPr lang="en-US" dirty="0" smtClean="0"/>
              <a:t>Sub Head- 0101 M R</a:t>
            </a:r>
          </a:p>
          <a:p>
            <a:r>
              <a:rPr lang="en-US" dirty="0" smtClean="0"/>
              <a:t>Detailed Head-0101</a:t>
            </a:r>
          </a:p>
          <a:p>
            <a:r>
              <a:rPr lang="en-US" dirty="0" err="1" smtClean="0"/>
              <a:t>Sujject</a:t>
            </a:r>
            <a:r>
              <a:rPr lang="en-US" dirty="0" smtClean="0"/>
              <a:t> Head- 53.01</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41-5054033370211</a:t>
            </a:r>
          </a:p>
          <a:p>
            <a:r>
              <a:rPr lang="en-US" dirty="0" smtClean="0"/>
              <a:t>Grant  no.-41</a:t>
            </a:r>
          </a:p>
          <a:p>
            <a:r>
              <a:rPr lang="en-US" dirty="0" smtClean="0"/>
              <a:t>Major Head-5054 Road  and bridge</a:t>
            </a:r>
          </a:p>
          <a:p>
            <a:r>
              <a:rPr lang="en-US" dirty="0" smtClean="0"/>
              <a:t>Sub  Major Head-03 State highway</a:t>
            </a:r>
          </a:p>
          <a:p>
            <a:r>
              <a:rPr lang="en-US" dirty="0" smtClean="0"/>
              <a:t>Minor Head -337 Road </a:t>
            </a:r>
            <a:r>
              <a:rPr lang="en-US" dirty="0" err="1" smtClean="0"/>
              <a:t>const.work</a:t>
            </a:r>
            <a:endParaRPr lang="en-US" dirty="0" smtClean="0"/>
          </a:p>
          <a:p>
            <a:r>
              <a:rPr lang="en-US" dirty="0" smtClean="0"/>
              <a:t>Sub Head- 0211 </a:t>
            </a:r>
            <a:r>
              <a:rPr lang="en-US" dirty="0" err="1" smtClean="0"/>
              <a:t>spl</a:t>
            </a:r>
            <a:r>
              <a:rPr lang="en-US" dirty="0" smtClean="0"/>
              <a:t>. </a:t>
            </a:r>
            <a:r>
              <a:rPr lang="en-US" dirty="0" err="1" smtClean="0"/>
              <a:t>Assitance,BRGF</a:t>
            </a:r>
            <a:r>
              <a:rPr lang="en-US" dirty="0" smtClean="0"/>
              <a:t> voted</a:t>
            </a:r>
          </a:p>
          <a:p>
            <a:r>
              <a:rPr lang="en-US" dirty="0" smtClean="0"/>
              <a:t>Detailed Head/ </a:t>
            </a:r>
            <a:r>
              <a:rPr lang="en-US" dirty="0" err="1" smtClean="0"/>
              <a:t>Sujject</a:t>
            </a:r>
            <a:r>
              <a:rPr lang="en-US" dirty="0" smtClean="0"/>
              <a:t> Head- </a:t>
            </a:r>
          </a:p>
          <a:p>
            <a:r>
              <a:rPr lang="en-US" dirty="0" smtClean="0"/>
              <a:t>53.01(  53.01Muky </a:t>
            </a:r>
            <a:r>
              <a:rPr lang="en-US" dirty="0" err="1" smtClean="0"/>
              <a:t>nirman</a:t>
            </a:r>
            <a:r>
              <a:rPr lang="en-US" dirty="0" smtClean="0"/>
              <a:t> </a:t>
            </a:r>
            <a:r>
              <a:rPr lang="en-US" dirty="0" err="1" smtClean="0"/>
              <a:t>kary</a:t>
            </a:r>
            <a:r>
              <a:rPr lang="en-US" dirty="0" smtClean="0"/>
              <a:t>)</a:t>
            </a:r>
          </a:p>
          <a:p>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41-5054033370206</a:t>
            </a:r>
          </a:p>
          <a:p>
            <a:r>
              <a:rPr lang="en-US" dirty="0" smtClean="0"/>
              <a:t>Grant  no.-41</a:t>
            </a:r>
          </a:p>
          <a:p>
            <a:r>
              <a:rPr lang="en-US" dirty="0" smtClean="0"/>
              <a:t>Major Head-5054 Road  and bridge</a:t>
            </a:r>
          </a:p>
          <a:p>
            <a:r>
              <a:rPr lang="en-US" dirty="0" smtClean="0"/>
              <a:t>Sub  Major Head-03 State highway</a:t>
            </a:r>
          </a:p>
          <a:p>
            <a:r>
              <a:rPr lang="en-US" dirty="0" smtClean="0"/>
              <a:t>Minor Head -337 Road </a:t>
            </a:r>
            <a:r>
              <a:rPr lang="en-US" dirty="0" err="1" smtClean="0"/>
              <a:t>const.work</a:t>
            </a:r>
            <a:endParaRPr lang="en-US" dirty="0" smtClean="0"/>
          </a:p>
          <a:p>
            <a:r>
              <a:rPr lang="en-US" dirty="0" smtClean="0"/>
              <a:t>Sub Head- 0206 Central Road fund</a:t>
            </a:r>
          </a:p>
          <a:p>
            <a:r>
              <a:rPr lang="en-US" dirty="0" smtClean="0"/>
              <a:t>Detailed Head-01</a:t>
            </a:r>
          </a:p>
          <a:p>
            <a:r>
              <a:rPr lang="en-US" dirty="0" err="1" smtClean="0"/>
              <a:t>Sujject</a:t>
            </a:r>
            <a:r>
              <a:rPr lang="en-US" dirty="0" smtClean="0"/>
              <a:t> Head- 0211</a:t>
            </a:r>
            <a:r>
              <a:rPr lang="en-US" dirty="0" smtClean="0">
                <a:solidFill>
                  <a:srgbClr val="FF0000"/>
                </a:solidFill>
              </a:rPr>
              <a:t>.53.01(  53.01Muky </a:t>
            </a:r>
            <a:r>
              <a:rPr lang="en-US" dirty="0" err="1" smtClean="0">
                <a:solidFill>
                  <a:srgbClr val="FF0000"/>
                </a:solidFill>
              </a:rPr>
              <a:t>nirman</a:t>
            </a:r>
            <a:r>
              <a:rPr lang="en-US" dirty="0" smtClean="0">
                <a:solidFill>
                  <a:srgbClr val="FF0000"/>
                </a:solidFill>
              </a:rPr>
              <a:t> </a:t>
            </a:r>
            <a:r>
              <a:rPr lang="en-US" dirty="0" err="1" smtClean="0">
                <a:solidFill>
                  <a:srgbClr val="FF0000"/>
                </a:solidFill>
              </a:rPr>
              <a:t>kary</a:t>
            </a:r>
            <a:r>
              <a:rPr lang="en-US" dirty="0" smtClean="0">
                <a:solidFill>
                  <a:srgbClr val="FF0000"/>
                </a:solidFill>
              </a:rPr>
              <a:t>)</a:t>
            </a:r>
          </a:p>
          <a:p>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मुख्य शीर्ष 2011 - संसद / राजय / संघ राजय के</a:t>
            </a:r>
            <a:r>
              <a:rPr lang="en-US" dirty="0" smtClean="0"/>
              <a:t> </a:t>
            </a:r>
            <a:r>
              <a:rPr lang="hi-IN" dirty="0" smtClean="0"/>
              <a:t>विधान मंडल</a:t>
            </a:r>
            <a:endParaRPr lang="en-US" dirty="0" smtClean="0"/>
          </a:p>
          <a:p>
            <a:r>
              <a:rPr lang="hi-IN" dirty="0" smtClean="0"/>
              <a:t>उप</a:t>
            </a:r>
            <a:r>
              <a:rPr lang="en-US" dirty="0" smtClean="0"/>
              <a:t> </a:t>
            </a:r>
            <a:r>
              <a:rPr lang="hi-IN" dirty="0" smtClean="0"/>
              <a:t>मुख्य शीर्ष 02-राजय/संघ राजय केत विधान मंडल</a:t>
            </a:r>
            <a:endParaRPr lang="en-US" dirty="0" smtClean="0"/>
          </a:p>
          <a:p>
            <a:r>
              <a:rPr lang="hi-IN" dirty="0" smtClean="0"/>
              <a:t>लघु शीर्ष</a:t>
            </a:r>
            <a:r>
              <a:rPr lang="en-US" dirty="0" smtClean="0"/>
              <a:t>    </a:t>
            </a:r>
            <a:r>
              <a:rPr lang="hi-IN" dirty="0" smtClean="0"/>
              <a:t>101 - विधान सभा </a:t>
            </a:r>
            <a:endParaRPr lang="en-US" dirty="0" smtClean="0"/>
          </a:p>
          <a:p>
            <a:r>
              <a:rPr lang="hi-IN" dirty="0" smtClean="0"/>
              <a:t>माग सं0 31</a:t>
            </a:r>
            <a:endParaRPr lang="en-US" dirty="0" smtClean="0"/>
          </a:p>
          <a:p>
            <a:r>
              <a:rPr lang="hi-IN" dirty="0" smtClean="0"/>
              <a:t>उप</a:t>
            </a:r>
            <a:r>
              <a:rPr lang="en-US" dirty="0" smtClean="0"/>
              <a:t> </a:t>
            </a:r>
            <a:r>
              <a:rPr lang="hi-IN" dirty="0" smtClean="0"/>
              <a:t>शीर्ष</a:t>
            </a:r>
            <a:r>
              <a:rPr lang="en-US" dirty="0" smtClean="0"/>
              <a:t>     </a:t>
            </a:r>
            <a:r>
              <a:rPr lang="hi-IN" dirty="0" smtClean="0"/>
              <a:t>0201 - नेशनल ई -</a:t>
            </a:r>
            <a:r>
              <a:rPr lang="en-US" dirty="0" smtClean="0"/>
              <a:t> </a:t>
            </a:r>
            <a:r>
              <a:rPr lang="hi-IN" dirty="0" smtClean="0"/>
              <a:t>विधान सभा  (एन . ई . वी .ए .)</a:t>
            </a:r>
          </a:p>
          <a:p>
            <a:pPr>
              <a:buNone/>
            </a:pP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28-वयावसाियक सेवाये</a:t>
            </a:r>
          </a:p>
          <a:p>
            <a:r>
              <a:rPr lang="hi-IN" dirty="0" smtClean="0"/>
              <a:t>0201-28-02 संिवदा सेवाये</a:t>
            </a:r>
            <a:endParaRPr lang="en-US" dirty="0" smtClean="0"/>
          </a:p>
          <a:p>
            <a:r>
              <a:rPr lang="hi-IN" dirty="0" smtClean="0"/>
              <a:t>31-2011-02-101-0201-28 -</a:t>
            </a:r>
            <a:r>
              <a:rPr lang="en-US" dirty="0" smtClean="0"/>
              <a:t> 02</a:t>
            </a:r>
            <a:r>
              <a:rPr lang="hi-IN" dirty="0" smtClean="0"/>
              <a:t>वयावसाियक सेवाये</a:t>
            </a:r>
            <a:endParaRPr lang="en-US" dirty="0" smtClean="0"/>
          </a:p>
          <a:p>
            <a:r>
              <a:rPr lang="hi-IN" dirty="0" smtClean="0"/>
              <a:t>13-कायालय वयय</a:t>
            </a:r>
          </a:p>
          <a:p>
            <a:r>
              <a:rPr lang="hi-IN" dirty="0" smtClean="0"/>
              <a:t>0201-13-01 कायालय वयय </a:t>
            </a:r>
          </a:p>
          <a:p>
            <a:r>
              <a:rPr lang="en-US" dirty="0" smtClean="0"/>
              <a:t> 31-2011-02-101-0201-13 -</a:t>
            </a:r>
            <a:r>
              <a:rPr lang="hi-IN" dirty="0" smtClean="0"/>
              <a:t>कायालय वयय</a:t>
            </a:r>
            <a:endParaRPr lang="en-US" dirty="0" smtClean="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52-मशीने एवं उपसकर</a:t>
            </a:r>
          </a:p>
          <a:p>
            <a:r>
              <a:rPr lang="hi-IN" dirty="0" smtClean="0"/>
              <a:t>0201-52-01 मशीने एवं उपसकर- कायालय 0 2,15,73,000 2,15,73,000 2,15,36,000</a:t>
            </a:r>
          </a:p>
          <a:p>
            <a:r>
              <a:rPr lang="en-US" dirty="0" smtClean="0"/>
              <a:t> 31-2011-02-101-0201-52 -</a:t>
            </a:r>
            <a:r>
              <a:rPr lang="hi-IN" dirty="0" smtClean="0"/>
              <a:t>मशीने एवं उपसकर </a:t>
            </a:r>
            <a:endParaRPr lang="hi-IN" b="1" dirty="0" smtClean="0"/>
          </a:p>
          <a:p>
            <a:r>
              <a:rPr lang="en-US" dirty="0" smtClean="0"/>
              <a:t> 31-2011-02-101-0201-</a:t>
            </a:r>
            <a:r>
              <a:rPr lang="hi-IN" dirty="0" smtClean="0"/>
              <a:t>नेशनल ई - िवधान एिपलकेशन</a:t>
            </a: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01-वेतन</a:t>
            </a:r>
          </a:p>
          <a:p>
            <a:r>
              <a:rPr lang="hi-IN" dirty="0" smtClean="0"/>
              <a:t>0001-01-01 वेतन 9,29,032 9,60,000 9,60,000 9,60,000</a:t>
            </a:r>
          </a:p>
          <a:p>
            <a:r>
              <a:rPr lang="hi-IN" dirty="0" smtClean="0"/>
              <a:t>0001-01-07 अनय भता 38,42,709 39,72,000 39,72,000 39,78,000</a:t>
            </a:r>
          </a:p>
          <a:p>
            <a:r>
              <a:rPr lang="en-US" dirty="0" smtClean="0"/>
              <a:t>;</a:t>
            </a:r>
            <a:r>
              <a:rPr lang="en-US" dirty="0" err="1" smtClean="0"/>
              <a:t>ksx</a:t>
            </a:r>
            <a:r>
              <a:rPr lang="en-US" dirty="0" smtClean="0"/>
              <a:t>&amp; 32-2011-02-101-0001-01 -</a:t>
            </a:r>
            <a:r>
              <a:rPr lang="hi-IN" dirty="0" smtClean="0"/>
              <a:t>वेतन</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06-िचिकतसा पितपूितर</a:t>
            </a:r>
          </a:p>
          <a:p>
            <a:r>
              <a:rPr lang="hi-IN" dirty="0" smtClean="0"/>
              <a:t>0001-06-01 िचिकतसा पितपूितर</a:t>
            </a:r>
          </a:p>
          <a:p>
            <a:r>
              <a:rPr lang="en-US" dirty="0" smtClean="0"/>
              <a:t> 32-2011-02-101-0001-06 -</a:t>
            </a:r>
            <a:r>
              <a:rPr lang="hi-IN" dirty="0" smtClean="0"/>
              <a:t>िचिकतसा पितपूितर</a:t>
            </a:r>
            <a:endParaRPr lang="en-US" dirty="0" smtClean="0"/>
          </a:p>
          <a:p>
            <a:r>
              <a:rPr lang="hi-IN" dirty="0" smtClean="0"/>
              <a:t>11-याता वयय</a:t>
            </a:r>
            <a:endParaRPr lang="en-US" dirty="0" smtClean="0"/>
          </a:p>
          <a:p>
            <a:r>
              <a:rPr lang="hi-IN" dirty="0" smtClean="0"/>
              <a:t>0001-11-01 याता वयय</a:t>
            </a:r>
            <a:endParaRPr lang="en-US" dirty="0" smtClean="0"/>
          </a:p>
          <a:p>
            <a:r>
              <a:rPr lang="en-US" dirty="0" smtClean="0"/>
              <a:t> 32-2011-02-101-0001-11 -</a:t>
            </a:r>
            <a:r>
              <a:rPr lang="hi-IN" dirty="0" smtClean="0"/>
              <a:t>याता वयय</a:t>
            </a:r>
            <a:endParaRPr lang="en-US" dirty="0" smtClean="0"/>
          </a:p>
          <a:p>
            <a:r>
              <a:rPr lang="hi-IN" dirty="0" smtClean="0"/>
              <a:t>13-कायालय वयय</a:t>
            </a:r>
          </a:p>
          <a:p>
            <a:r>
              <a:rPr lang="hi-IN" dirty="0" smtClean="0"/>
              <a:t>0001-13-04 िवदुत पभार</a:t>
            </a:r>
            <a:endParaRPr lang="en-US" dirty="0" smtClean="0"/>
          </a:p>
          <a:p>
            <a:r>
              <a:rPr lang="en-US" dirty="0" smtClean="0"/>
              <a:t>32-2011-02-101-0001-13 -</a:t>
            </a:r>
            <a:r>
              <a:rPr lang="hi-IN" dirty="0" smtClean="0"/>
              <a:t>कायालय वयय</a:t>
            </a: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मुखय शीषर 2011 - संसद / राजय / संघ राजय केत िवधानमंडल</a:t>
            </a:r>
          </a:p>
          <a:p>
            <a:r>
              <a:rPr lang="hi-IN" dirty="0" smtClean="0"/>
              <a:t>उपमुखय शीषर 02-राजय/संघ राजय केत िवधानमंडल</a:t>
            </a:r>
          </a:p>
          <a:p>
            <a:r>
              <a:rPr lang="hi-IN" dirty="0" smtClean="0"/>
              <a:t>लघु शीषर 101 - िवधान सभा</a:t>
            </a:r>
          </a:p>
          <a:p>
            <a:r>
              <a:rPr lang="hi-IN" dirty="0" smtClean="0"/>
              <a:t>माग सं0 32</a:t>
            </a:r>
          </a:p>
          <a:p>
            <a:r>
              <a:rPr lang="hi-IN" dirty="0" smtClean="0"/>
              <a:t>उपशीषर 0005 - सदसयगण</a:t>
            </a:r>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01-वेतन</a:t>
            </a:r>
          </a:p>
          <a:p>
            <a:r>
              <a:rPr lang="hi-IN" dirty="0" smtClean="0"/>
              <a:t>0005-01-01 वेतन</a:t>
            </a:r>
            <a:endParaRPr lang="en-US" dirty="0" smtClean="0"/>
          </a:p>
          <a:p>
            <a:r>
              <a:rPr lang="hi-IN" dirty="0" smtClean="0"/>
              <a:t>0005-01-04 मकान िकराया भता</a:t>
            </a:r>
            <a:endParaRPr lang="en-US" dirty="0" smtClean="0"/>
          </a:p>
          <a:p>
            <a:r>
              <a:rPr lang="hi-IN" dirty="0" smtClean="0"/>
              <a:t>0005-01-07 अनय भता</a:t>
            </a:r>
            <a:endParaRPr lang="en-US" dirty="0" smtClean="0"/>
          </a:p>
          <a:p>
            <a:r>
              <a:rPr lang="en-US" dirty="0" smtClean="0"/>
              <a:t>32-2011-02-101-0005-01 –</a:t>
            </a:r>
            <a:r>
              <a:rPr lang="hi-IN" dirty="0" smtClean="0"/>
              <a:t>वेतन</a:t>
            </a:r>
            <a:endParaRPr lang="en-US" dirty="0" smtClean="0"/>
          </a:p>
          <a:p>
            <a:r>
              <a:rPr lang="hi-IN" dirty="0" smtClean="0"/>
              <a:t>06-िचिकतसा पितपूितर</a:t>
            </a:r>
          </a:p>
          <a:p>
            <a:r>
              <a:rPr lang="hi-IN" dirty="0" smtClean="0"/>
              <a:t>0005-06-01 िचिकतसा पितपूितर</a:t>
            </a:r>
            <a:endParaRPr lang="en-US" dirty="0" smtClean="0"/>
          </a:p>
          <a:p>
            <a:r>
              <a:rPr lang="hi-IN" dirty="0" smtClean="0"/>
              <a:t>32-2011-02-101-0005-06 -िचिकतसा पितपूितर</a:t>
            </a:r>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11-याता वयय</a:t>
            </a:r>
          </a:p>
          <a:p>
            <a:r>
              <a:rPr lang="hi-IN" dirty="0" smtClean="0"/>
              <a:t>0005-11-01 याता वयय</a:t>
            </a:r>
            <a:endParaRPr lang="en-US" dirty="0" smtClean="0"/>
          </a:p>
          <a:p>
            <a:r>
              <a:rPr lang="en-US" dirty="0" smtClean="0"/>
              <a:t>32-2011-02-101-0005-11 -</a:t>
            </a:r>
            <a:r>
              <a:rPr lang="hi-IN" dirty="0" smtClean="0"/>
              <a:t>याता वयय</a:t>
            </a:r>
            <a:endParaRPr lang="en-US" dirty="0" smtClean="0"/>
          </a:p>
          <a:p>
            <a:r>
              <a:rPr lang="hi-IN" dirty="0" smtClean="0"/>
              <a:t>13-कायालय वयय</a:t>
            </a:r>
          </a:p>
          <a:p>
            <a:r>
              <a:rPr lang="hi-IN" dirty="0" smtClean="0"/>
              <a:t>0005-13-01 कायालय वयय</a:t>
            </a:r>
            <a:endParaRPr lang="en-US" dirty="0" smtClean="0"/>
          </a:p>
          <a:p>
            <a:r>
              <a:rPr lang="hi-IN" dirty="0" smtClean="0"/>
              <a:t>0005-13-03 दरू भाष</a:t>
            </a:r>
            <a:endParaRPr lang="en-US" dirty="0" smtClean="0"/>
          </a:p>
          <a:p>
            <a:r>
              <a:rPr lang="hi-IN" dirty="0" smtClean="0"/>
              <a:t>0005-13-04 िवदुत पभार</a:t>
            </a:r>
            <a:endParaRPr lang="en-US" dirty="0" smtClean="0"/>
          </a:p>
          <a:p>
            <a:r>
              <a:rPr lang="en-US" dirty="0" smtClean="0"/>
              <a:t> 32-2011-02-101-0005-13 -</a:t>
            </a:r>
            <a:r>
              <a:rPr lang="hi-IN" dirty="0" smtClean="0"/>
              <a:t>कायालय वयय</a:t>
            </a: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20-अनय पशासिनक वयय</a:t>
            </a:r>
            <a:endParaRPr lang="en-US" dirty="0" smtClean="0"/>
          </a:p>
          <a:p>
            <a:r>
              <a:rPr lang="hi-IN" dirty="0" smtClean="0"/>
              <a:t>0005-20-02 कॉनफरेस, कायरशाला, सेिमनार</a:t>
            </a:r>
            <a:endParaRPr lang="en-US" dirty="0" smtClean="0"/>
          </a:p>
          <a:p>
            <a:r>
              <a:rPr lang="en-US" dirty="0" smtClean="0"/>
              <a:t> 32-2011-02-101-0005-20 -</a:t>
            </a:r>
            <a:r>
              <a:rPr lang="hi-IN" dirty="0" smtClean="0"/>
              <a:t>अनय पशासिनक वयय</a:t>
            </a:r>
            <a:endParaRPr lang="en-US" dirty="0" smtClean="0"/>
          </a:p>
          <a:p>
            <a:r>
              <a:rPr lang="hi-IN" dirty="0" smtClean="0"/>
              <a:t>28-वयावसाियक सेवाये</a:t>
            </a:r>
          </a:p>
          <a:p>
            <a:r>
              <a:rPr lang="hi-IN" dirty="0" smtClean="0"/>
              <a:t>0005-28-02 संिवदा सेवाये</a:t>
            </a:r>
            <a:endParaRPr lang="en-US" dirty="0" smtClean="0"/>
          </a:p>
          <a:p>
            <a:r>
              <a:rPr lang="en-US" dirty="0" smtClean="0"/>
              <a:t>32-2011-02-101-0005-28 -</a:t>
            </a:r>
            <a:r>
              <a:rPr lang="hi-IN" dirty="0" smtClean="0"/>
              <a:t>वयावसाियक सेवाये</a:t>
            </a:r>
            <a:endParaRPr lang="en-US" dirty="0" smtClean="0"/>
          </a:p>
          <a:p>
            <a:r>
              <a:rPr lang="hi-IN" dirty="0" smtClean="0"/>
              <a:t>52-मशीने एवं उपसकर</a:t>
            </a:r>
          </a:p>
          <a:p>
            <a:r>
              <a:rPr lang="hi-IN" dirty="0" smtClean="0"/>
              <a:t>0005-52-01 मशीने एवं उपसकर- कायालय</a:t>
            </a:r>
            <a:endParaRPr lang="en-US" dirty="0" smtClean="0"/>
          </a:p>
          <a:p>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32-2011-02-101-0005-52 -मशीने एवं उपसकर</a:t>
            </a:r>
            <a:endParaRPr lang="en-US" dirty="0" smtClean="0"/>
          </a:p>
          <a:p>
            <a:r>
              <a:rPr lang="hi-IN" dirty="0" smtClean="0"/>
              <a:t>32-2011-02-101-0005-52 -मशीने एवं उपसकर </a:t>
            </a:r>
            <a:r>
              <a:rPr lang="hi-IN" b="1" dirty="0" smtClean="0"/>
              <a:t>1,38,74,022 60,00,000 60,00,000 60,00,000</a:t>
            </a:r>
          </a:p>
          <a:p>
            <a:r>
              <a:rPr lang="en-US" smtClean="0"/>
              <a:t> </a:t>
            </a:r>
            <a:r>
              <a:rPr lang="en-US" dirty="0" smtClean="0"/>
              <a:t>32-2011-02-101-0005-</a:t>
            </a:r>
            <a:r>
              <a:rPr lang="hi-IN" dirty="0" smtClean="0"/>
              <a:t>सदसयगण</a:t>
            </a:r>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solidFill>
                  <a:srgbClr val="C00000"/>
                </a:solidFill>
              </a:rPr>
              <a:t>Majour</a:t>
            </a:r>
            <a:r>
              <a:rPr lang="en-US" dirty="0" smtClean="0">
                <a:solidFill>
                  <a:srgbClr val="C00000"/>
                </a:solidFill>
              </a:rPr>
              <a:t>  head-4 digit</a:t>
            </a:r>
          </a:p>
          <a:p>
            <a:r>
              <a:rPr lang="en-US" dirty="0" smtClean="0">
                <a:solidFill>
                  <a:srgbClr val="0070C0"/>
                </a:solidFill>
              </a:rPr>
              <a:t>Sub major head 2 digit</a:t>
            </a:r>
          </a:p>
          <a:p>
            <a:r>
              <a:rPr lang="en-US" dirty="0" smtClean="0">
                <a:solidFill>
                  <a:schemeClr val="accent5"/>
                </a:solidFill>
              </a:rPr>
              <a:t>Minor head 2 digit</a:t>
            </a:r>
          </a:p>
          <a:p>
            <a:r>
              <a:rPr lang="hi-IN" dirty="0" smtClean="0"/>
              <a:t>माइनर हेड और मेजर हेड </a:t>
            </a:r>
          </a:p>
          <a:p>
            <a:r>
              <a:rPr lang="hi-IN" dirty="0" smtClean="0"/>
              <a:t>व्यय शीर्षों के क्षेत्रों के अंतर्गत आने वाले मुख्य लेखा शीर्ष, सामान्यतः सरकार के कार्यों के अनुरूप होते हैं,</a:t>
            </a:r>
            <a:endParaRPr lang="en-US" dirty="0" smtClean="0"/>
          </a:p>
          <a:p>
            <a:r>
              <a:rPr lang="hi-IN" smtClean="0"/>
              <a:t> </a:t>
            </a:r>
            <a:r>
              <a:rPr lang="hi-IN" dirty="0" smtClean="0"/>
              <a:t>उनके अधीनस्थ लघु शीर्ष, मुख्य शीर्ष द्वारा दर्शाए गए कार्य के उद्देश्यों को प्राप्त करने के लिए किए गए कार्यक्रमों की पहचान करते हैं।</a:t>
            </a:r>
          </a:p>
          <a:p>
            <a:endParaRPr lang="en-US" dirty="0" smtClean="0">
              <a:solidFill>
                <a:schemeClr val="accent5"/>
              </a:solidFill>
            </a:endParaRPr>
          </a:p>
          <a:p>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 Classification of Budget</a:t>
            </a:r>
            <a:endParaRPr lang="en-US" dirty="0"/>
          </a:p>
        </p:txBody>
      </p:sp>
      <p:sp>
        <p:nvSpPr>
          <p:cNvPr id="3" name="Content Placeholder 2"/>
          <p:cNvSpPr>
            <a:spLocks noGrp="1"/>
          </p:cNvSpPr>
          <p:nvPr>
            <p:ph idx="1"/>
          </p:nvPr>
        </p:nvSpPr>
        <p:spPr/>
        <p:txBody>
          <a:bodyPr>
            <a:normAutofit/>
          </a:bodyPr>
          <a:lstStyle/>
          <a:p>
            <a:r>
              <a:rPr lang="hi-IN" dirty="0" smtClean="0"/>
              <a:t>बजट को छह भागों में बांटा गया है</a:t>
            </a:r>
            <a:endParaRPr lang="en-US" dirty="0" smtClean="0"/>
          </a:p>
          <a:p>
            <a:endParaRPr lang="en-US" dirty="0"/>
          </a:p>
          <a:p>
            <a:r>
              <a:rPr lang="en-US" dirty="0"/>
              <a:t> </a:t>
            </a:r>
          </a:p>
          <a:p>
            <a:pPr>
              <a:buNone/>
            </a:pPr>
            <a:endParaRPr lang="en-US" dirty="0"/>
          </a:p>
          <a:p>
            <a:endParaRPr lang="en-US" dirty="0"/>
          </a:p>
          <a:p>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normAutofit/>
          </a:bodyPr>
          <a:lstStyle/>
          <a:p>
            <a:r>
              <a:rPr lang="en-US" dirty="0"/>
              <a:t>       </a:t>
            </a:r>
            <a:r>
              <a:rPr lang="en-US" dirty="0" smtClean="0"/>
              <a:t>continued</a:t>
            </a:r>
            <a:endParaRPr lang="en-US" dirty="0"/>
          </a:p>
        </p:txBody>
      </p:sp>
      <p:sp>
        <p:nvSpPr>
          <p:cNvPr id="3" name="Content Placeholder 2"/>
          <p:cNvSpPr>
            <a:spLocks noGrp="1"/>
          </p:cNvSpPr>
          <p:nvPr>
            <p:ph idx="1"/>
          </p:nvPr>
        </p:nvSpPr>
        <p:spPr/>
        <p:txBody>
          <a:bodyPr>
            <a:normAutofit lnSpcReduction="10000"/>
          </a:bodyPr>
          <a:lstStyle/>
          <a:p>
            <a:endParaRPr lang="en-US" sz="7400" dirty="0"/>
          </a:p>
          <a:p>
            <a:endParaRPr lang="en-US" sz="7400" dirty="0"/>
          </a:p>
          <a:p>
            <a:endParaRPr lang="en-US" sz="5100" dirty="0"/>
          </a:p>
          <a:p>
            <a:pPr>
              <a:buNone/>
            </a:pPr>
            <a:r>
              <a:rPr lang="en-US" sz="5100" dirty="0"/>
              <a:t> </a:t>
            </a:r>
          </a:p>
          <a:p>
            <a:endParaRPr lang="en-US" dirty="0"/>
          </a:p>
          <a:p>
            <a:endParaRPr lang="en-US" dirty="0"/>
          </a:p>
          <a:p>
            <a:pPr>
              <a:buNone/>
            </a:pPr>
            <a:endParaRPr lang="en-US" dirty="0"/>
          </a:p>
        </p:txBody>
      </p:sp>
      <p:graphicFrame>
        <p:nvGraphicFramePr>
          <p:cNvPr id="4" name="Table 3"/>
          <p:cNvGraphicFramePr>
            <a:graphicFrameLocks noGrp="1"/>
          </p:cNvGraphicFramePr>
          <p:nvPr/>
        </p:nvGraphicFramePr>
        <p:xfrm>
          <a:off x="1524000" y="1397000"/>
          <a:ext cx="6096000" cy="4759960"/>
        </p:xfrm>
        <a:graphic>
          <a:graphicData uri="http://schemas.openxmlformats.org/drawingml/2006/table">
            <a:tbl>
              <a:tblPr firstRow="1" bandRow="1">
                <a:tableStyleId>{5C22544A-7EE6-4342-B048-85BDC9FD1C3A}</a:tableStyleId>
              </a:tblPr>
              <a:tblGrid>
                <a:gridCol w="690546"/>
                <a:gridCol w="3357586"/>
                <a:gridCol w="2047868"/>
              </a:tblGrid>
              <a:tr h="370840">
                <a:tc>
                  <a:txBody>
                    <a:bodyPr/>
                    <a:lstStyle/>
                    <a:p>
                      <a:r>
                        <a:rPr lang="en-US" dirty="0" err="1" smtClean="0"/>
                        <a:t>S.no</a:t>
                      </a:r>
                      <a:r>
                        <a:rPr lang="en-US" dirty="0" smtClean="0"/>
                        <a:t>.</a:t>
                      </a:r>
                      <a:endParaRPr lang="en-US" dirty="0"/>
                    </a:p>
                  </a:txBody>
                  <a:tcPr/>
                </a:tc>
                <a:tc>
                  <a:txBody>
                    <a:bodyPr/>
                    <a:lstStyle/>
                    <a:p>
                      <a:r>
                        <a:rPr lang="en-US" dirty="0" smtClean="0"/>
                        <a:t>Class of Budget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dirty="0" smtClean="0"/>
                        <a:t>चार अंकीय</a:t>
                      </a:r>
                      <a:r>
                        <a:rPr lang="en-US" dirty="0" smtClean="0"/>
                        <a:t> </a:t>
                      </a:r>
                      <a:r>
                        <a:rPr lang="hi-IN" dirty="0" smtClean="0"/>
                        <a:t>उपशीर्ष</a:t>
                      </a:r>
                      <a:r>
                        <a:rPr lang="en-US" dirty="0" smtClean="0"/>
                        <a:t> </a:t>
                      </a:r>
                      <a:r>
                        <a:rPr lang="hi-IN" dirty="0" smtClean="0"/>
                        <a:t>के प्रथम दो अंक</a:t>
                      </a:r>
                      <a:endParaRPr lang="en-US" dirty="0" smtClean="0"/>
                    </a:p>
                    <a:p>
                      <a:endParaRPr lang="en-US" dirty="0"/>
                    </a:p>
                  </a:txBody>
                  <a:tcPr/>
                </a:tc>
              </a:tr>
              <a:tr h="370840">
                <a:tc>
                  <a:txBody>
                    <a:bodyPr/>
                    <a:lstStyle/>
                    <a:p>
                      <a:r>
                        <a:rPr lang="en-US" dirty="0" smtClean="0"/>
                        <a:t>1</a:t>
                      </a:r>
                      <a:endParaRPr lang="en-US" dirty="0"/>
                    </a:p>
                  </a:txBody>
                  <a:tcPr/>
                </a:tc>
                <a:tc>
                  <a:txBody>
                    <a:bodyPr/>
                    <a:lstStyle/>
                    <a:p>
                      <a:r>
                        <a:rPr lang="hi-IN" dirty="0" smtClean="0"/>
                        <a:t>स्थापना और प्रतिबद्ध व्यय</a:t>
                      </a:r>
                      <a:endParaRPr lang="en-US" dirty="0"/>
                    </a:p>
                  </a:txBody>
                  <a:tcPr/>
                </a:tc>
                <a:tc>
                  <a:txBody>
                    <a:bodyPr/>
                    <a:lstStyle/>
                    <a:p>
                      <a:r>
                        <a:rPr lang="en-US" dirty="0" smtClean="0"/>
                        <a:t>00(0001,0020</a:t>
                      </a:r>
                      <a:r>
                        <a:rPr lang="en-US" baseline="0" dirty="0" smtClean="0"/>
                        <a:t> )</a:t>
                      </a:r>
                      <a:endParaRPr lang="en-US" dirty="0"/>
                    </a:p>
                  </a:txBody>
                  <a:tcPr/>
                </a:tc>
              </a:tr>
              <a:tr h="370840">
                <a:tc>
                  <a:txBody>
                    <a:bodyPr/>
                    <a:lstStyle/>
                    <a:p>
                      <a:r>
                        <a:rPr lang="en-US" dirty="0" smtClean="0"/>
                        <a:t>2</a:t>
                      </a:r>
                      <a:endParaRPr lang="en-US" dirty="0"/>
                    </a:p>
                  </a:txBody>
                  <a:tcPr/>
                </a:tc>
                <a:tc>
                  <a:txBody>
                    <a:bodyPr/>
                    <a:lstStyle/>
                    <a:p>
                      <a:r>
                        <a:rPr lang="hi-IN" dirty="0" smtClean="0"/>
                        <a:t>राज्य योजना</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01(0101,0123</a:t>
                      </a:r>
                      <a:r>
                        <a:rPr lang="en-US" baseline="0" dirty="0" smtClean="0"/>
                        <a:t> )</a:t>
                      </a:r>
                      <a:endParaRPr lang="en-US" dirty="0" smtClean="0"/>
                    </a:p>
                    <a:p>
                      <a:endParaRPr lang="en-US" dirty="0"/>
                    </a:p>
                  </a:txBody>
                  <a:tcPr/>
                </a:tc>
              </a:tr>
              <a:tr h="370840">
                <a:tc>
                  <a:txBody>
                    <a:bodyPr/>
                    <a:lstStyle/>
                    <a:p>
                      <a:r>
                        <a:rPr lang="en-US" dirty="0" smtClean="0"/>
                        <a:t>3</a:t>
                      </a:r>
                      <a:endParaRPr lang="en-US" dirty="0"/>
                    </a:p>
                  </a:txBody>
                  <a:tcPr/>
                </a:tc>
                <a:tc>
                  <a:txBody>
                    <a:bodyPr/>
                    <a:lstStyle/>
                    <a:p>
                      <a:r>
                        <a:rPr lang="hi-IN" dirty="0" smtClean="0"/>
                        <a:t>केन्द्र प्रायोजित योजना का केन्द्रीय हिस्सा</a:t>
                      </a:r>
                      <a:endParaRPr lang="en-US" dirty="0"/>
                    </a:p>
                  </a:txBody>
                  <a:tcPr/>
                </a:tc>
                <a:tc>
                  <a:txBody>
                    <a:bodyPr/>
                    <a:lstStyle/>
                    <a:p>
                      <a:r>
                        <a:rPr lang="en-US" dirty="0" smtClean="0"/>
                        <a:t>02(0201,0218</a:t>
                      </a:r>
                      <a:r>
                        <a:rPr lang="en-US" baseline="0" dirty="0" smtClean="0"/>
                        <a:t> )</a:t>
                      </a:r>
                      <a:endParaRPr lang="en-US" dirty="0"/>
                    </a:p>
                  </a:txBody>
                  <a:tcPr/>
                </a:tc>
              </a:tr>
              <a:tr h="370840">
                <a:tc>
                  <a:txBody>
                    <a:bodyPr/>
                    <a:lstStyle/>
                    <a:p>
                      <a:r>
                        <a:rPr lang="en-US" dirty="0" smtClean="0"/>
                        <a:t>4</a:t>
                      </a:r>
                      <a:endParaRPr lang="en-US" dirty="0"/>
                    </a:p>
                  </a:txBody>
                  <a:tcPr/>
                </a:tc>
                <a:tc>
                  <a:txBody>
                    <a:bodyPr/>
                    <a:lstStyle/>
                    <a:p>
                      <a:r>
                        <a:rPr lang="hi-IN" dirty="0" smtClean="0"/>
                        <a:t>केन्द्र प्रायोजित योजना में राज्य का हिस्सा</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03(0301,0318</a:t>
                      </a:r>
                      <a:r>
                        <a:rPr lang="en-US" baseline="0" dirty="0" smtClean="0"/>
                        <a:t> )</a:t>
                      </a:r>
                      <a:endParaRPr lang="en-US" dirty="0" smtClean="0"/>
                    </a:p>
                    <a:p>
                      <a:endParaRPr lang="en-US" dirty="0"/>
                    </a:p>
                  </a:txBody>
                  <a:tcPr/>
                </a:tc>
              </a:tr>
              <a:tr h="370840">
                <a:tc>
                  <a:txBody>
                    <a:bodyPr/>
                    <a:lstStyle/>
                    <a:p>
                      <a:r>
                        <a:rPr lang="en-US" dirty="0" smtClean="0"/>
                        <a:t>5</a:t>
                      </a:r>
                      <a:endParaRPr lang="en-US" dirty="0"/>
                    </a:p>
                  </a:txBody>
                  <a:tcPr/>
                </a:tc>
                <a:tc>
                  <a:txBody>
                    <a:bodyPr/>
                    <a:lstStyle/>
                    <a:p>
                      <a:r>
                        <a:rPr lang="hi-IN" dirty="0" smtClean="0"/>
                        <a:t>केंद्रीय क्षेत्र योजना</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04(0401,0421</a:t>
                      </a:r>
                      <a:r>
                        <a:rPr lang="en-US" baseline="0" dirty="0" smtClean="0"/>
                        <a:t> )</a:t>
                      </a:r>
                      <a:endParaRPr lang="en-US" dirty="0" smtClean="0"/>
                    </a:p>
                    <a:p>
                      <a:endParaRPr lang="en-US" dirty="0"/>
                    </a:p>
                  </a:txBody>
                  <a:tcPr/>
                </a:tc>
              </a:tr>
              <a:tr h="370840">
                <a:tc>
                  <a:txBody>
                    <a:bodyPr/>
                    <a:lstStyle/>
                    <a:p>
                      <a:r>
                        <a:rPr lang="en-US" dirty="0" smtClean="0"/>
                        <a:t>6</a:t>
                      </a:r>
                      <a:endParaRPr lang="en-US" dirty="0"/>
                    </a:p>
                  </a:txBody>
                  <a:tcPr/>
                </a:tc>
                <a:tc>
                  <a:txBody>
                    <a:bodyPr/>
                    <a:lstStyle/>
                    <a:p>
                      <a:r>
                        <a:rPr lang="hi-IN" dirty="0" smtClean="0"/>
                        <a:t>बाह्य प्रायोजित परियोजना में राज्य का हिस्सा और केन्द्र का हिस्सा</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05(0501,0511</a:t>
                      </a:r>
                      <a:r>
                        <a:rPr lang="en-US" baseline="0" dirty="0" smtClean="0"/>
                        <a:t> )</a:t>
                      </a:r>
                      <a:endParaRPr lang="en-US" dirty="0" smtClean="0"/>
                    </a:p>
                    <a:p>
                      <a:endParaRPr lang="en-US" dirty="0"/>
                    </a:p>
                  </a:txBody>
                  <a:tcPr/>
                </a:tc>
              </a:tr>
            </a:tbl>
          </a:graphicData>
        </a:graphic>
      </p:graphicFrame>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14338"/>
            <a:ext cx="8229600" cy="1418484"/>
          </a:xfrm>
        </p:spPr>
        <p:txBody>
          <a:bodyPr>
            <a:normAutofit fontScale="90000"/>
          </a:bodyPr>
          <a:lstStyle/>
          <a:p>
            <a:r>
              <a:rPr lang="hi-IN" dirty="0" smtClean="0"/>
              <a:t>स्थापना और प्रतिबद्ध व्यय</a:t>
            </a:r>
            <a:r>
              <a:rPr lang="en-US" dirty="0" smtClean="0"/>
              <a:t/>
            </a:r>
            <a:br>
              <a:rPr lang="en-US" dirty="0" smtClean="0"/>
            </a:br>
            <a:endParaRPr lang="en-US" dirty="0"/>
          </a:p>
        </p:txBody>
      </p:sp>
      <p:sp>
        <p:nvSpPr>
          <p:cNvPr id="3" name="Content Placeholder 2"/>
          <p:cNvSpPr>
            <a:spLocks noGrp="1"/>
          </p:cNvSpPr>
          <p:nvPr>
            <p:ph idx="1"/>
          </p:nvPr>
        </p:nvSpPr>
        <p:spPr>
          <a:xfrm>
            <a:off x="500034" y="928670"/>
            <a:ext cx="8229600" cy="4389120"/>
          </a:xfrm>
        </p:spPr>
        <p:txBody>
          <a:bodyPr/>
          <a:lstStyle/>
          <a:p>
            <a:endParaRPr lang="en-US" dirty="0">
              <a:solidFill>
                <a:srgbClr val="FF0000"/>
              </a:solidFill>
            </a:endParaRPr>
          </a:p>
          <a:p>
            <a:endParaRPr lang="en-US" dirty="0">
              <a:solidFill>
                <a:srgbClr val="FF0000"/>
              </a:solidFill>
            </a:endParaRPr>
          </a:p>
          <a:p>
            <a:r>
              <a:rPr lang="hi-IN" dirty="0" smtClean="0">
                <a:solidFill>
                  <a:srgbClr val="FF0000"/>
                </a:solidFill>
              </a:rPr>
              <a:t>वेतन और भत्ते, मजदुरी, यात्रा वर्ष, चिकित्सा पूर्ति कार्यालय व्यय, सामग्री और आपूर्ति, मुद्रण और प्रकाशन, विज्ञापन, मरम्मत और रखरखाव वाणिज्यिक और विशेष सेवाएं</a:t>
            </a:r>
            <a:r>
              <a:rPr lang="en-US" dirty="0" smtClean="0">
                <a:solidFill>
                  <a:srgbClr val="FF0000"/>
                </a:solidFill>
              </a:rPr>
              <a:t>,</a:t>
            </a:r>
            <a:r>
              <a:rPr lang="hi-IN" dirty="0" smtClean="0">
                <a:solidFill>
                  <a:srgbClr val="FF0000"/>
                </a:solidFill>
              </a:rPr>
              <a:t> किराया महसूल और कर</a:t>
            </a:r>
            <a:r>
              <a:rPr lang="en-US" dirty="0" smtClean="0">
                <a:solidFill>
                  <a:srgbClr val="FF0000"/>
                </a:solidFill>
              </a:rPr>
              <a:t>, </a:t>
            </a:r>
            <a:r>
              <a:rPr lang="hi-IN" dirty="0" smtClean="0">
                <a:solidFill>
                  <a:srgbClr val="FF0000"/>
                </a:solidFill>
              </a:rPr>
              <a:t>मोटर कार खरीद, पेंशन, ऋण / ब्याज का भुगतानऔर अन्य व्यय</a:t>
            </a:r>
            <a:endParaRPr lang="en-US" dirty="0" smtClean="0">
              <a:solidFill>
                <a:srgbClr val="FF0000"/>
              </a:solidFill>
            </a:endParaRPr>
          </a:p>
          <a:p>
            <a:r>
              <a:rPr lang="hi-IN" dirty="0" smtClean="0">
                <a:solidFill>
                  <a:schemeClr val="accent4"/>
                </a:solidFill>
              </a:rPr>
              <a:t>बजट वास्तविक विद्यमान पद के आधार पर तैयार किया जाना चाहिए, स्वीकृत पद के आधार पर नहीं</a:t>
            </a:r>
            <a:r>
              <a:rPr lang="en-US" dirty="0" smtClean="0">
                <a:solidFill>
                  <a:schemeClr val="accent4"/>
                </a:solidFill>
              </a:rPr>
              <a:t> (As on 1.09.2024)</a:t>
            </a:r>
          </a:p>
          <a:p>
            <a:endParaRPr lang="en-US" dirty="0">
              <a:solidFill>
                <a:srgbClr val="FF0000"/>
              </a:solidFill>
            </a:endParaRPr>
          </a:p>
          <a:p>
            <a:endParaRPr lang="en-US" dirty="0">
              <a:solidFill>
                <a:srgbClr val="FF0000"/>
              </a:solidFill>
            </a:endParaRPr>
          </a:p>
          <a:p>
            <a:endParaRPr lang="en-US" dirty="0"/>
          </a:p>
          <a:p>
            <a:endParaRPr lang="en-US" dirty="0"/>
          </a:p>
          <a:p>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32500" lnSpcReduction="20000"/>
          </a:bodyPr>
          <a:lstStyle/>
          <a:p>
            <a:endParaRPr lang="en-US" dirty="0">
              <a:solidFill>
                <a:srgbClr val="FF0000"/>
              </a:solidFill>
            </a:endParaRPr>
          </a:p>
          <a:p>
            <a:r>
              <a:rPr lang="en-US" sz="5900" dirty="0" smtClean="0">
                <a:solidFill>
                  <a:srgbClr val="FF0000"/>
                </a:solidFill>
              </a:rPr>
              <a:t>Liveries allowances-5000-  0107  other allowances</a:t>
            </a:r>
          </a:p>
          <a:p>
            <a:r>
              <a:rPr lang="en-US" sz="5900" dirty="0" err="1" smtClean="0">
                <a:solidFill>
                  <a:srgbClr val="FF0000"/>
                </a:solidFill>
              </a:rPr>
              <a:t>Vechile</a:t>
            </a:r>
            <a:r>
              <a:rPr lang="en-US" sz="5900" dirty="0" smtClean="0">
                <a:solidFill>
                  <a:srgbClr val="FF0000"/>
                </a:solidFill>
              </a:rPr>
              <a:t> </a:t>
            </a:r>
            <a:r>
              <a:rPr lang="en-US" sz="5900" dirty="0" err="1" smtClean="0">
                <a:solidFill>
                  <a:srgbClr val="FF0000"/>
                </a:solidFill>
              </a:rPr>
              <a:t>maintenanace</a:t>
            </a:r>
            <a:r>
              <a:rPr lang="en-US" sz="5900" dirty="0" smtClean="0">
                <a:solidFill>
                  <a:srgbClr val="FF0000"/>
                </a:solidFill>
              </a:rPr>
              <a:t> -13.02 (</a:t>
            </a:r>
            <a:r>
              <a:rPr lang="en-US" sz="5900" dirty="0" err="1" smtClean="0">
                <a:solidFill>
                  <a:srgbClr val="FF0000"/>
                </a:solidFill>
              </a:rPr>
              <a:t>Govt</a:t>
            </a:r>
            <a:r>
              <a:rPr lang="en-US" sz="5900" dirty="0" smtClean="0">
                <a:solidFill>
                  <a:srgbClr val="FF0000"/>
                </a:solidFill>
              </a:rPr>
              <a:t>)</a:t>
            </a:r>
          </a:p>
          <a:p>
            <a:r>
              <a:rPr lang="en-US" sz="5900" dirty="0" err="1" smtClean="0">
                <a:solidFill>
                  <a:srgbClr val="FF0000"/>
                </a:solidFill>
              </a:rPr>
              <a:t>Vechile</a:t>
            </a:r>
            <a:r>
              <a:rPr lang="en-US" sz="5900" dirty="0" smtClean="0">
                <a:solidFill>
                  <a:srgbClr val="FF0000"/>
                </a:solidFill>
              </a:rPr>
              <a:t> </a:t>
            </a:r>
            <a:r>
              <a:rPr lang="en-US" sz="5900" dirty="0" err="1" smtClean="0">
                <a:solidFill>
                  <a:srgbClr val="FF0000"/>
                </a:solidFill>
              </a:rPr>
              <a:t>maintenanace</a:t>
            </a:r>
            <a:r>
              <a:rPr lang="en-US" sz="5900" dirty="0" smtClean="0">
                <a:solidFill>
                  <a:srgbClr val="FF0000"/>
                </a:solidFill>
              </a:rPr>
              <a:t> -13.10 (hire)</a:t>
            </a:r>
          </a:p>
          <a:p>
            <a:r>
              <a:rPr lang="hi-IN" sz="5900" b="1" dirty="0" smtClean="0"/>
              <a:t>0001:</a:t>
            </a:r>
            <a:r>
              <a:rPr lang="hi-IN" sz="5900" dirty="0" smtClean="0"/>
              <a:t> राज्य का सामान्य प्रशासनिक व्यय</a:t>
            </a:r>
          </a:p>
          <a:p>
            <a:r>
              <a:rPr lang="hi-IN" sz="5900" b="1" dirty="0" smtClean="0"/>
              <a:t>0002:</a:t>
            </a:r>
            <a:r>
              <a:rPr lang="hi-IN" sz="5900" dirty="0" smtClean="0"/>
              <a:t> राज्य का विकास व्यय</a:t>
            </a:r>
          </a:p>
          <a:p>
            <a:r>
              <a:rPr lang="hi-IN" sz="5900" b="1" dirty="0" smtClean="0"/>
              <a:t>0003:</a:t>
            </a:r>
            <a:r>
              <a:rPr lang="hi-IN" sz="5900" dirty="0" smtClean="0"/>
              <a:t> राज्य का पूंजीगत व्यय</a:t>
            </a:r>
          </a:p>
          <a:p>
            <a:endParaRPr lang="en-US" sz="5900" dirty="0" smtClean="0">
              <a:solidFill>
                <a:srgbClr val="FF0000"/>
              </a:solidFill>
            </a:endParaRPr>
          </a:p>
          <a:p>
            <a:endParaRPr lang="en-US" sz="5900" dirty="0" smtClean="0">
              <a:solidFill>
                <a:srgbClr val="FF0000"/>
              </a:solidFill>
            </a:endParaRPr>
          </a:p>
          <a:p>
            <a:endParaRPr lang="en-US" sz="5900" dirty="0" smtClean="0">
              <a:solidFill>
                <a:srgbClr val="FF0000"/>
              </a:solidFill>
            </a:endParaRPr>
          </a:p>
          <a:p>
            <a:endParaRPr lang="en-US" sz="5900" dirty="0" smtClean="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p>
          <a:p>
            <a:endParaRPr lang="en-US" dirty="0"/>
          </a:p>
          <a:p>
            <a:endParaRPr lang="en-US" dirty="0"/>
          </a:p>
          <a:p>
            <a:endParaRPr lang="en-US" dirty="0"/>
          </a:p>
          <a:p>
            <a:r>
              <a:rPr lang="en-US" dirty="0"/>
              <a:t>.</a:t>
            </a:r>
          </a:p>
          <a:p>
            <a:pPr>
              <a:buNone/>
            </a:pPr>
            <a:endParaRPr lang="en-US" dirty="0"/>
          </a:p>
          <a:p>
            <a:pPr>
              <a:buNone/>
            </a:pPr>
            <a:endParaRPr lang="en-US" dirty="0"/>
          </a:p>
          <a:p>
            <a:endParaRPr lang="en-US" dirty="0"/>
          </a:p>
          <a:p>
            <a:pPr>
              <a:buNone/>
            </a:pPr>
            <a:endParaRPr lang="en-US" dirty="0"/>
          </a:p>
          <a:p>
            <a:pPr>
              <a:buNone/>
            </a:pPr>
            <a:endParaRPr lang="en-US" dirty="0"/>
          </a:p>
          <a:p>
            <a:endParaRPr lang="en-US"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Majur</a:t>
            </a:r>
            <a:r>
              <a:rPr lang="en-IN" dirty="0" smtClean="0"/>
              <a:t> head</a:t>
            </a:r>
            <a:endParaRPr lang="en-IN" dirty="0"/>
          </a:p>
        </p:txBody>
      </p:sp>
      <p:sp>
        <p:nvSpPr>
          <p:cNvPr id="3" name="Content Placeholder 2"/>
          <p:cNvSpPr>
            <a:spLocks noGrp="1"/>
          </p:cNvSpPr>
          <p:nvPr>
            <p:ph idx="1"/>
          </p:nvPr>
        </p:nvSpPr>
        <p:spPr/>
        <p:txBody>
          <a:bodyPr>
            <a:normAutofit fontScale="40000" lnSpcReduction="20000"/>
          </a:bodyPr>
          <a:lstStyle/>
          <a:p>
            <a:pPr>
              <a:buNone/>
            </a:pPr>
            <a:endParaRPr lang="en-US" sz="9600" dirty="0" smtClean="0"/>
          </a:p>
          <a:p>
            <a:pPr>
              <a:buNone/>
            </a:pPr>
            <a:endParaRPr lang="en-US" sz="9600" dirty="0"/>
          </a:p>
          <a:p>
            <a:pPr>
              <a:buNone/>
            </a:pPr>
            <a:endParaRPr lang="en-US" sz="9600" dirty="0"/>
          </a:p>
          <a:p>
            <a:pPr>
              <a:buNone/>
            </a:pPr>
            <a:endParaRPr lang="en-US" sz="9600" dirty="0">
              <a:solidFill>
                <a:srgbClr val="FF0000"/>
              </a:solidFill>
            </a:endParaRPr>
          </a:p>
          <a:p>
            <a:pPr>
              <a:buNone/>
            </a:pPr>
            <a:endParaRPr lang="en-US" sz="9600" dirty="0">
              <a:solidFill>
                <a:srgbClr val="FF0000"/>
              </a:solidFill>
            </a:endParaRPr>
          </a:p>
          <a:p>
            <a:pPr>
              <a:buNone/>
            </a:pPr>
            <a:endParaRPr lang="en-US" sz="9600" dirty="0">
              <a:solidFill>
                <a:srgbClr val="FF0000"/>
              </a:solidFill>
            </a:endParaRPr>
          </a:p>
          <a:p>
            <a:pPr>
              <a:buNone/>
            </a:pPr>
            <a:r>
              <a:rPr lang="en-US" sz="9600" dirty="0"/>
              <a:t>         </a:t>
            </a:r>
            <a:endParaRPr lang="en-IN" sz="9600" dirty="0">
              <a:solidFill>
                <a:schemeClr val="accent5">
                  <a:lumMod val="50000"/>
                </a:schemeClr>
              </a:solidFill>
            </a:endParaRPr>
          </a:p>
        </p:txBody>
      </p:sp>
      <p:graphicFrame>
        <p:nvGraphicFramePr>
          <p:cNvPr id="4" name="Table 3"/>
          <p:cNvGraphicFramePr>
            <a:graphicFrameLocks noGrp="1"/>
          </p:cNvGraphicFramePr>
          <p:nvPr/>
        </p:nvGraphicFramePr>
        <p:xfrm>
          <a:off x="1524000" y="1714488"/>
          <a:ext cx="6096000" cy="4547616"/>
        </p:xfrm>
        <a:graphic>
          <a:graphicData uri="http://schemas.openxmlformats.org/drawingml/2006/table">
            <a:tbl>
              <a:tblPr firstRow="1" bandRow="1">
                <a:tableStyleId>{5C22544A-7EE6-4342-B048-85BDC9FD1C3A}</a:tableStyleId>
              </a:tblPr>
              <a:tblGrid>
                <a:gridCol w="904860"/>
                <a:gridCol w="2143140"/>
                <a:gridCol w="3048000"/>
              </a:tblGrid>
              <a:tr h="53352">
                <a:tc>
                  <a:txBody>
                    <a:bodyPr/>
                    <a:lstStyle/>
                    <a:p>
                      <a:pPr marL="0" marR="0">
                        <a:lnSpc>
                          <a:spcPct val="115000"/>
                        </a:lnSpc>
                        <a:spcBef>
                          <a:spcPts val="0"/>
                        </a:spcBef>
                        <a:spcAft>
                          <a:spcPts val="0"/>
                        </a:spcAft>
                      </a:pPr>
                      <a:r>
                        <a:rPr lang="en-US" sz="1400" dirty="0">
                          <a:latin typeface="Calibri"/>
                          <a:ea typeface="Calibri"/>
                          <a:cs typeface="Times New Roman"/>
                        </a:rPr>
                        <a:t>Grant no.</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 head</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1</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Agriculture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2401 Crop Husbandry 2402 Soil and Water Conservation 2415 Agricultural Research and Education 2435 Other Agricultural </a:t>
                      </a:r>
                      <a:r>
                        <a:rPr lang="en-US" sz="1400" dirty="0" err="1">
                          <a:latin typeface="Calibri"/>
                          <a:ea typeface="Calibri"/>
                          <a:cs typeface="Times New Roman"/>
                        </a:rPr>
                        <a:t>Programmes</a:t>
                      </a:r>
                      <a:r>
                        <a:rPr lang="en-US" sz="1400" dirty="0">
                          <a:latin typeface="Calibri"/>
                          <a:ea typeface="Calibri"/>
                          <a:cs typeface="Times New Roman"/>
                        </a:rPr>
                        <a:t> </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2</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ANIMAL AND FISHRIES RESOURCES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2403 Animal Husbandry 2404 Dairy Development 2405 Fisheries 2415 Agricultural Research and Education 3454 Census Surveys and Statistics</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3</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BUILDING CONSTRUCTION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 2059 Public Works</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 2216 Housing </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 3053 Civil </a:t>
                      </a:r>
                      <a:r>
                        <a:rPr lang="en-US" sz="1400" dirty="0" err="1">
                          <a:latin typeface="Calibri"/>
                          <a:ea typeface="Calibri"/>
                          <a:cs typeface="Times New Roman"/>
                        </a:rPr>
                        <a:t>Aviationt</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4</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CABINET SECRETARIAT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2013 Council of Ministers</a:t>
                      </a:r>
                      <a:endParaRPr lang="en-US" sz="1100" dirty="0">
                        <a:latin typeface="Calibri"/>
                        <a:ea typeface="Calibri"/>
                        <a:cs typeface="Times New Roman"/>
                      </a:endParaRPr>
                    </a:p>
                  </a:txBody>
                  <a:tcPr marL="68580" marR="68580" marT="0" marB="0"/>
                </a:tc>
              </a:tr>
              <a:tr h="370840">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graphicFrame>
        <p:nvGraphicFramePr>
          <p:cNvPr id="5" name="Content Placeholder 4"/>
          <p:cNvGraphicFramePr>
            <a:graphicFrameLocks noGrp="1"/>
          </p:cNvGraphicFramePr>
          <p:nvPr>
            <p:ph idx="1"/>
          </p:nvPr>
        </p:nvGraphicFramePr>
        <p:xfrm>
          <a:off x="457200" y="1935163"/>
          <a:ext cx="8229600" cy="2704592"/>
        </p:xfrm>
        <a:graphic>
          <a:graphicData uri="http://schemas.openxmlformats.org/drawingml/2006/table">
            <a:tbl>
              <a:tblPr firstRow="1" bandRow="1">
                <a:tableStyleId>{5C22544A-7EE6-4342-B048-85BDC9FD1C3A}</a:tableStyleId>
              </a:tblPr>
              <a:tblGrid>
                <a:gridCol w="1042966"/>
                <a:gridCol w="3071834"/>
                <a:gridCol w="4114800"/>
              </a:tblGrid>
              <a:tr h="370840">
                <a:tc>
                  <a:txBody>
                    <a:bodyPr/>
                    <a:lstStyle/>
                    <a:p>
                      <a:pPr marL="0" marR="0">
                        <a:lnSpc>
                          <a:spcPct val="115000"/>
                        </a:lnSpc>
                        <a:spcBef>
                          <a:spcPts val="0"/>
                        </a:spcBef>
                        <a:spcAft>
                          <a:spcPts val="0"/>
                        </a:spcAft>
                      </a:pPr>
                      <a:r>
                        <a:rPr lang="en-US" sz="1400" dirty="0">
                          <a:latin typeface="Calibri"/>
                          <a:ea typeface="Calibri"/>
                          <a:cs typeface="Times New Roman"/>
                        </a:rPr>
                        <a:t>5 - </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SECRETARIAT OF THE GOVERNOR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2012 President, Vice-President/Governor, Administrator of Union Territories</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6</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ELECTION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2015</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7</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VIGILANCE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2070 Other Administrative Services</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8</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ART, CULTURE AND YOUTH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2205 Art and Culture</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 </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smtClean="0">
                          <a:latin typeface="Calibri"/>
                          <a:ea typeface="Calibri"/>
                          <a:cs typeface="Times New Roman"/>
                        </a:rPr>
                        <a:t>9</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CO-OPERATIVE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 </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2408 Food Storage and Warehousing </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2425 Co-operation</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 </a:t>
                      </a:r>
                      <a:endParaRPr lang="en-US" sz="1100" dirty="0">
                        <a:latin typeface="Calibri"/>
                        <a:ea typeface="Calibri"/>
                        <a:cs typeface="Times New Roman"/>
                      </a:endParaRPr>
                    </a:p>
                  </a:txBody>
                  <a:tcPr marL="68580" marR="68580" marT="0" marB="0"/>
                </a:tc>
              </a:tr>
            </a:tbl>
          </a:graphicData>
        </a:graphic>
      </p:graphicFrame>
      <p:sp>
        <p:nvSpPr>
          <p:cNvPr id="4" name="Rectangle 3"/>
          <p:cNvSpPr/>
          <p:nvPr/>
        </p:nvSpPr>
        <p:spPr>
          <a:xfrm>
            <a:off x="2286000" y="751344"/>
            <a:ext cx="4572000" cy="1477328"/>
          </a:xfrm>
          <a:prstGeom prst="rect">
            <a:avLst/>
          </a:prstGeom>
        </p:spPr>
        <p:txBody>
          <a:bodyPr>
            <a:spAutoFit/>
          </a:bodyPr>
          <a:lstStyle/>
          <a:p>
            <a:pPr>
              <a:buNone/>
            </a:pPr>
            <a:endParaRPr lang="en-US" dirty="0">
              <a:solidFill>
                <a:srgbClr val="FF0000"/>
              </a:solidFill>
            </a:endParaRPr>
          </a:p>
          <a:p>
            <a:pPr>
              <a:buNone/>
            </a:pPr>
            <a:endParaRPr lang="en-US" dirty="0">
              <a:solidFill>
                <a:srgbClr val="FF0000"/>
              </a:solidFill>
            </a:endParaRPr>
          </a:p>
          <a:p>
            <a:pPr>
              <a:buNone/>
            </a:pPr>
            <a:endParaRPr lang="en-US" dirty="0">
              <a:solidFill>
                <a:srgbClr val="FF0000"/>
              </a:solidFill>
            </a:endParaRPr>
          </a:p>
          <a:p>
            <a:pPr>
              <a:buNone/>
            </a:pPr>
            <a:endParaRPr lang="en-US" dirty="0">
              <a:solidFill>
                <a:srgbClr val="FF0000"/>
              </a:solidFill>
            </a:endParaRPr>
          </a:p>
          <a:p>
            <a:pPr>
              <a:buNone/>
            </a:pPr>
            <a:endParaRPr lang="en-US" dirty="0">
              <a:solidFill>
                <a:srgbClr val="FF0000"/>
              </a:solidFill>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3805936"/>
        </p:xfrm>
        <a:graphic>
          <a:graphicData uri="http://schemas.openxmlformats.org/drawingml/2006/table">
            <a:tbl>
              <a:tblPr firstRow="1" bandRow="1">
                <a:tableStyleId>{5C22544A-7EE6-4342-B048-85BDC9FD1C3A}</a:tableStyleId>
              </a:tblPr>
              <a:tblGrid>
                <a:gridCol w="757214"/>
                <a:gridCol w="3500462"/>
                <a:gridCol w="3971924"/>
              </a:tblGrid>
              <a:tr h="370840">
                <a:tc>
                  <a:txBody>
                    <a:bodyPr/>
                    <a:lstStyle/>
                    <a:p>
                      <a:pPr marL="0" marR="0">
                        <a:lnSpc>
                          <a:spcPct val="115000"/>
                        </a:lnSpc>
                        <a:spcBef>
                          <a:spcPts val="0"/>
                        </a:spcBef>
                        <a:spcAft>
                          <a:spcPts val="0"/>
                        </a:spcAft>
                      </a:pPr>
                      <a:r>
                        <a:rPr lang="en-US" sz="1400" dirty="0">
                          <a:latin typeface="Calibri"/>
                          <a:ea typeface="Calibri"/>
                          <a:cs typeface="Times New Roman"/>
                        </a:rPr>
                        <a:t>10</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 ENERGY DEPARTMENT</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2045 Other Taxes and Duties on Commodities and Services</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2801 Power</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2810 New and Renewable Energy </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11</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BACKWARD CLASSES AND MOST BACKWARD CLASSES WELFARE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2225 Welfare of Scheduled Castes, Scheduled Tribes, Other Backward Classes and Minorities</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12</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FINANCE DEPARTMENT</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2047 Other Fiscal Services 2048 Appropriation for reduction or avoidance of Debt 2052 Secretariat-General Services 2054 Treasury and Accounts Administration 2058 Stationery and Printing s</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13</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INTEREST PAYMENT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2049 Interest Payments</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14</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REPAYMENT OF LOANS</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6003 Internal Debt of the State Government</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 6004 Loans and Advances from the Central Government </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6425 Loan for Co-operation</a:t>
                      </a:r>
                      <a:endParaRPr lang="en-US" sz="1100" dirty="0">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2704592"/>
        </p:xfrm>
        <a:graphic>
          <a:graphicData uri="http://schemas.openxmlformats.org/drawingml/2006/table">
            <a:tbl>
              <a:tblPr firstRow="1" bandRow="1">
                <a:tableStyleId>{5C22544A-7EE6-4342-B048-85BDC9FD1C3A}</a:tableStyleId>
              </a:tblPr>
              <a:tblGrid>
                <a:gridCol w="828652"/>
                <a:gridCol w="3500462"/>
                <a:gridCol w="3900486"/>
              </a:tblGrid>
              <a:tr h="370840">
                <a:tc>
                  <a:txBody>
                    <a:bodyPr/>
                    <a:lstStyle/>
                    <a:p>
                      <a:pPr marL="0" marR="0">
                        <a:lnSpc>
                          <a:spcPct val="115000"/>
                        </a:lnSpc>
                        <a:spcBef>
                          <a:spcPts val="0"/>
                        </a:spcBef>
                        <a:spcAft>
                          <a:spcPts val="0"/>
                        </a:spcAft>
                      </a:pPr>
                      <a:r>
                        <a:rPr lang="en-US" sz="1400" dirty="0">
                          <a:latin typeface="Calibri"/>
                          <a:ea typeface="Calibri"/>
                          <a:cs typeface="Times New Roman"/>
                        </a:rPr>
                        <a:t>15</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PENSION</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2071 Pensions and Other Retirement Benefits</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16</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PANCHAYATI RAJ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 2515 Other Rural Development </a:t>
                      </a:r>
                      <a:r>
                        <a:rPr lang="en-US" sz="1400" dirty="0" err="1">
                          <a:latin typeface="Calibri"/>
                          <a:ea typeface="Calibri"/>
                          <a:cs typeface="Times New Roman"/>
                        </a:rPr>
                        <a:t>Programmes</a:t>
                      </a:r>
                      <a:r>
                        <a:rPr lang="en-US" sz="1400" dirty="0">
                          <a:latin typeface="Calibri"/>
                          <a:ea typeface="Calibri"/>
                          <a:cs typeface="Times New Roman"/>
                        </a:rPr>
                        <a:t> </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17</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COMMERCIAL TAXES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2040 Taxes on Sales, Trade etc. </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2043 Collection Charges under State Goods and Services Tax</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18</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FOOD AND CONSUMER PROTECTION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2408 Food Storage and </a:t>
                      </a:r>
                      <a:r>
                        <a:rPr lang="en-US" sz="1400" dirty="0" err="1">
                          <a:latin typeface="Calibri"/>
                          <a:ea typeface="Calibri"/>
                          <a:cs typeface="Times New Roman"/>
                        </a:rPr>
                        <a:t>Warehousings</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 </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 3456 Civil Supplies</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19</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ENVIRONMENT, FOREST AND CLIMATE CHANGE</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2406 Forestry and Wild Life  3435 Ecology and Environment</a:t>
                      </a:r>
                      <a:endParaRPr lang="en-US"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continued</a:t>
            </a:r>
            <a:endParaRPr lang="en-US"/>
          </a:p>
        </p:txBody>
      </p:sp>
      <p:graphicFrame>
        <p:nvGraphicFramePr>
          <p:cNvPr id="4" name="Content Placeholder 3"/>
          <p:cNvGraphicFramePr>
            <a:graphicFrameLocks noGrp="1"/>
          </p:cNvGraphicFramePr>
          <p:nvPr>
            <p:ph idx="1"/>
          </p:nvPr>
        </p:nvGraphicFramePr>
        <p:xfrm>
          <a:off x="457200" y="2071678"/>
          <a:ext cx="8229600" cy="2894584"/>
        </p:xfrm>
        <a:graphic>
          <a:graphicData uri="http://schemas.openxmlformats.org/drawingml/2006/table">
            <a:tbl>
              <a:tblPr firstRow="1" bandRow="1">
                <a:tableStyleId>{5C22544A-7EE6-4342-B048-85BDC9FD1C3A}</a:tableStyleId>
              </a:tblPr>
              <a:tblGrid>
                <a:gridCol w="1185842"/>
                <a:gridCol w="3571900"/>
                <a:gridCol w="3471858"/>
              </a:tblGrid>
              <a:tr h="354213">
                <a:tc>
                  <a:txBody>
                    <a:bodyPr/>
                    <a:lstStyle/>
                    <a:p>
                      <a:pPr marL="0" marR="0">
                        <a:lnSpc>
                          <a:spcPct val="115000"/>
                        </a:lnSpc>
                        <a:spcBef>
                          <a:spcPts val="0"/>
                        </a:spcBef>
                        <a:spcAft>
                          <a:spcPts val="0"/>
                        </a:spcAft>
                      </a:pPr>
                      <a:r>
                        <a:rPr lang="en-US" sz="1400" dirty="0">
                          <a:latin typeface="Calibri"/>
                          <a:ea typeface="Calibri"/>
                          <a:cs typeface="Times New Roman"/>
                        </a:rPr>
                        <a:t>20</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HEALTH DEPARTMENT</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 2210 Medical and Public Health </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2211 Family welfare</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21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EDUCATION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2202 General Education</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22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solidFill>
                            <a:srgbClr val="C00000"/>
                          </a:solidFill>
                          <a:latin typeface="Calibri"/>
                          <a:ea typeface="Calibri"/>
                          <a:cs typeface="Times New Roman"/>
                        </a:rPr>
                        <a:t>- HOME DEPARTMENT</a:t>
                      </a:r>
                      <a:endParaRPr lang="en-US" sz="1100" dirty="0">
                        <a:solidFill>
                          <a:srgbClr val="C000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solidFill>
                            <a:srgbClr val="C00000"/>
                          </a:solidFill>
                          <a:latin typeface="Calibri"/>
                          <a:ea typeface="Calibri"/>
                          <a:cs typeface="Times New Roman"/>
                        </a:rPr>
                        <a:t>  2055 Police</a:t>
                      </a:r>
                      <a:endParaRPr lang="en-US" sz="1100" dirty="0">
                        <a:solidFill>
                          <a:srgbClr val="C00000"/>
                        </a:solidFill>
                        <a:latin typeface="Calibri"/>
                        <a:ea typeface="Calibri"/>
                        <a:cs typeface="Times New Roman"/>
                      </a:endParaRPr>
                    </a:p>
                    <a:p>
                      <a:pPr marL="0" marR="0">
                        <a:lnSpc>
                          <a:spcPct val="115000"/>
                        </a:lnSpc>
                        <a:spcBef>
                          <a:spcPts val="0"/>
                        </a:spcBef>
                        <a:spcAft>
                          <a:spcPts val="0"/>
                        </a:spcAft>
                      </a:pPr>
                      <a:r>
                        <a:rPr lang="en-US" sz="1400" dirty="0">
                          <a:solidFill>
                            <a:srgbClr val="C00000"/>
                          </a:solidFill>
                          <a:latin typeface="Calibri"/>
                          <a:ea typeface="Calibri"/>
                          <a:cs typeface="Times New Roman"/>
                        </a:rPr>
                        <a:t> 2056 Jail</a:t>
                      </a:r>
                      <a:endParaRPr lang="en-US" sz="1100" dirty="0">
                        <a:solidFill>
                          <a:srgbClr val="C00000"/>
                        </a:solidFill>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23</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solidFill>
                            <a:schemeClr val="tx2"/>
                          </a:solidFill>
                          <a:latin typeface="Calibri"/>
                          <a:ea typeface="Calibri"/>
                          <a:cs typeface="Times New Roman"/>
                        </a:rPr>
                        <a:t>INDUSTRIES DEPARTMENT</a:t>
                      </a:r>
                    </a:p>
                  </a:txBody>
                  <a:tcPr marL="68580" marR="68580" marT="0" marB="0"/>
                </a:tc>
                <a:tc>
                  <a:txBody>
                    <a:bodyPr/>
                    <a:lstStyle/>
                    <a:p>
                      <a:pPr marL="0" marR="0">
                        <a:lnSpc>
                          <a:spcPct val="115000"/>
                        </a:lnSpc>
                        <a:spcBef>
                          <a:spcPts val="0"/>
                        </a:spcBef>
                        <a:spcAft>
                          <a:spcPts val="0"/>
                        </a:spcAft>
                      </a:pPr>
                      <a:r>
                        <a:rPr lang="en-US" sz="1600" dirty="0">
                          <a:solidFill>
                            <a:schemeClr val="tx2"/>
                          </a:solidFill>
                          <a:latin typeface="Calibri"/>
                          <a:ea typeface="Calibri"/>
                          <a:cs typeface="Times New Roman"/>
                        </a:rPr>
                        <a:t>2851 Village and Small Industries 2852 Industries </a:t>
                      </a: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24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solidFill>
                            <a:schemeClr val="accent5"/>
                          </a:solidFill>
                          <a:latin typeface="Calibri"/>
                          <a:ea typeface="Calibri"/>
                          <a:cs typeface="Times New Roman"/>
                        </a:rPr>
                        <a:t>INFORMATION AND PUBLIC RELATION DEPARTMENT</a:t>
                      </a:r>
                      <a:endParaRPr lang="en-US" sz="1100" dirty="0">
                        <a:solidFill>
                          <a:schemeClr val="accent5"/>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solidFill>
                            <a:schemeClr val="accent5"/>
                          </a:solidFill>
                          <a:latin typeface="Calibri"/>
                          <a:ea typeface="Calibri"/>
                          <a:cs typeface="Times New Roman"/>
                        </a:rPr>
                        <a:t>2220 Information and Publicity </a:t>
                      </a:r>
                      <a:endParaRPr lang="en-US" sz="1100" dirty="0">
                        <a:solidFill>
                          <a:schemeClr val="accent5"/>
                        </a:solidFill>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25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solidFill>
                            <a:srgbClr val="002060"/>
                          </a:solidFill>
                          <a:latin typeface="Calibri"/>
                          <a:ea typeface="Calibri"/>
                          <a:cs typeface="Times New Roman"/>
                        </a:rPr>
                        <a:t>INFORMATION TECHNOLOGY DEPARTMENT</a:t>
                      </a:r>
                      <a:endParaRPr lang="en-US" sz="1100" dirty="0">
                        <a:solidFill>
                          <a:srgbClr val="00206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solidFill>
                            <a:srgbClr val="002060"/>
                          </a:solidFill>
                          <a:latin typeface="Calibri"/>
                          <a:ea typeface="Calibri"/>
                          <a:cs typeface="Times New Roman"/>
                        </a:rPr>
                        <a:t>2230 </a:t>
                      </a:r>
                      <a:r>
                        <a:rPr lang="en-US" sz="1400" dirty="0" err="1">
                          <a:solidFill>
                            <a:srgbClr val="002060"/>
                          </a:solidFill>
                          <a:latin typeface="Calibri"/>
                          <a:ea typeface="Calibri"/>
                          <a:cs typeface="Times New Roman"/>
                        </a:rPr>
                        <a:t>Labour</a:t>
                      </a:r>
                      <a:r>
                        <a:rPr lang="en-US" sz="1400" dirty="0">
                          <a:solidFill>
                            <a:srgbClr val="002060"/>
                          </a:solidFill>
                          <a:latin typeface="Calibri"/>
                          <a:ea typeface="Calibri"/>
                          <a:cs typeface="Times New Roman"/>
                        </a:rPr>
                        <a:t>, Employment and Skill Development </a:t>
                      </a:r>
                      <a:endParaRPr lang="en-US" sz="1100" dirty="0">
                        <a:solidFill>
                          <a:srgbClr val="002060"/>
                        </a:solidFill>
                        <a:latin typeface="Calibri"/>
                        <a:ea typeface="Calibri"/>
                        <a:cs typeface="Times New Roman"/>
                      </a:endParaRPr>
                    </a:p>
                  </a:txBody>
                  <a:tcPr marL="68580" marR="68580" marT="0" marB="0"/>
                </a:tc>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2715768"/>
        </p:xfrm>
        <a:graphic>
          <a:graphicData uri="http://schemas.openxmlformats.org/drawingml/2006/table">
            <a:tbl>
              <a:tblPr firstRow="1" bandRow="1">
                <a:tableStyleId>{5C22544A-7EE6-4342-B048-85BDC9FD1C3A}</a:tableStyleId>
              </a:tblPr>
              <a:tblGrid>
                <a:gridCol w="1114404"/>
                <a:gridCol w="3214710"/>
                <a:gridCol w="3900486"/>
              </a:tblGrid>
              <a:tr h="370840">
                <a:tc>
                  <a:txBody>
                    <a:bodyPr/>
                    <a:lstStyle/>
                    <a:p>
                      <a:pPr marL="0" marR="0">
                        <a:lnSpc>
                          <a:spcPct val="115000"/>
                        </a:lnSpc>
                        <a:spcBef>
                          <a:spcPts val="0"/>
                        </a:spcBef>
                        <a:spcAft>
                          <a:spcPts val="0"/>
                        </a:spcAft>
                      </a:pPr>
                      <a:r>
                        <a:rPr lang="en-US" sz="1400" dirty="0">
                          <a:latin typeface="Calibri"/>
                          <a:ea typeface="Calibri"/>
                          <a:cs typeface="Times New Roman"/>
                        </a:rPr>
                        <a:t>26</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LABOUR RESOURCES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2230 Labour, Employment and Skill Development1</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27</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LAW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2014 Administration of Justice</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28</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HIGH COURT OF BIHAR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2014 Administration of Justice</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29</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MINES AND GEOLOGY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2853</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30</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MINORITIES WELFARE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2225 Welfare of Scheduled Castes, Scheduled Tribes, Other Backward Classes and Minorities</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31</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PARLIAMENTARY AFFAIRS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2011 Parliament/State/Union Territory Legislatures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32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LEGISLATURE</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2011</a:t>
                      </a:r>
                      <a:endParaRPr lang="en-US"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2584704"/>
        </p:xfrm>
        <a:graphic>
          <a:graphicData uri="http://schemas.openxmlformats.org/drawingml/2006/table">
            <a:tbl>
              <a:tblPr firstRow="1" bandRow="1">
                <a:tableStyleId>{5C22544A-7EE6-4342-B048-85BDC9FD1C3A}</a:tableStyleId>
              </a:tblPr>
              <a:tblGrid>
                <a:gridCol w="971528"/>
                <a:gridCol w="3714776"/>
                <a:gridCol w="3543296"/>
              </a:tblGrid>
              <a:tr h="370840">
                <a:tc>
                  <a:txBody>
                    <a:bodyPr/>
                    <a:lstStyle/>
                    <a:p>
                      <a:pPr marL="0" marR="0">
                        <a:lnSpc>
                          <a:spcPct val="115000"/>
                        </a:lnSpc>
                        <a:spcBef>
                          <a:spcPts val="0"/>
                        </a:spcBef>
                        <a:spcAft>
                          <a:spcPts val="0"/>
                        </a:spcAft>
                      </a:pPr>
                      <a:r>
                        <a:rPr lang="en-US" sz="1400" dirty="0">
                          <a:latin typeface="Calibri"/>
                          <a:ea typeface="Calibri"/>
                          <a:cs typeface="Times New Roman"/>
                        </a:rPr>
                        <a:t>33</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GENERAL ADMINISTRATION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2052 Secretariat-General Services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34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BIHAR PUBLIC SERVICE COMMISSION</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2051</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35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PLANNING AND DEVELOPMENT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2059 Public Works</a:t>
                      </a:r>
                      <a:endParaRPr lang="en-US" sz="1100">
                        <a:latin typeface="Calibri"/>
                        <a:ea typeface="Calibri"/>
                        <a:cs typeface="Times New Roman"/>
                      </a:endParaRPr>
                    </a:p>
                    <a:p>
                      <a:pPr marL="0" marR="0">
                        <a:lnSpc>
                          <a:spcPct val="115000"/>
                        </a:lnSpc>
                        <a:spcBef>
                          <a:spcPts val="0"/>
                        </a:spcBef>
                        <a:spcAft>
                          <a:spcPts val="0"/>
                        </a:spcAft>
                      </a:pPr>
                      <a:r>
                        <a:rPr lang="en-US" sz="1400">
                          <a:latin typeface="Calibri"/>
                          <a:ea typeface="Calibri"/>
                          <a:cs typeface="Times New Roman"/>
                        </a:rPr>
                        <a:t>3454 Census Surveys and Statistics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36</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PUBLIC HEALTH ENGINEERING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2215 Water Supply and Sanitation</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37</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RURAL WORKS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2515 Other Rural Development </a:t>
                      </a:r>
                      <a:r>
                        <a:rPr lang="en-US" sz="1400" dirty="0" err="1">
                          <a:latin typeface="Calibri"/>
                          <a:ea typeface="Calibri"/>
                          <a:cs typeface="Times New Roman"/>
                        </a:rPr>
                        <a:t>Programmes</a:t>
                      </a:r>
                      <a:r>
                        <a:rPr lang="en-US" sz="1400" dirty="0">
                          <a:latin typeface="Calibri"/>
                          <a:ea typeface="Calibri"/>
                          <a:cs typeface="Times New Roman"/>
                        </a:rPr>
                        <a:t> </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3054 Roads and Bridges</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38</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PROHIBITION, EXCISE AND REGISTRATION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2030 Stamps and Registration 2039 State Excise</a:t>
                      </a:r>
                      <a:endParaRPr lang="en-US"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2949956"/>
        </p:xfrm>
        <a:graphic>
          <a:graphicData uri="http://schemas.openxmlformats.org/drawingml/2006/table">
            <a:tbl>
              <a:tblPr firstRow="1" bandRow="1">
                <a:tableStyleId>{5C22544A-7EE6-4342-B048-85BDC9FD1C3A}</a:tableStyleId>
              </a:tblPr>
              <a:tblGrid>
                <a:gridCol w="1114404"/>
                <a:gridCol w="3500462"/>
                <a:gridCol w="3614734"/>
              </a:tblGrid>
              <a:tr h="370840">
                <a:tc>
                  <a:txBody>
                    <a:bodyPr/>
                    <a:lstStyle/>
                    <a:p>
                      <a:pPr marL="0" marR="0">
                        <a:lnSpc>
                          <a:spcPct val="115000"/>
                        </a:lnSpc>
                        <a:spcBef>
                          <a:spcPts val="0"/>
                        </a:spcBef>
                        <a:spcAft>
                          <a:spcPts val="0"/>
                        </a:spcAft>
                      </a:pPr>
                      <a:r>
                        <a:rPr lang="en-US" sz="1400" dirty="0">
                          <a:latin typeface="Calibri"/>
                          <a:ea typeface="Calibri"/>
                          <a:cs typeface="Times New Roman"/>
                        </a:rPr>
                        <a:t>39</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DISASTER MANAGEMENT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2245 Relief on account of Natural Calamities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40</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REVENUE AND LAND REFORMS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2029 Land Revenue</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2506 Land Reforms</a:t>
                      </a:r>
                      <a:endParaRPr lang="en-US" sz="1100" dirty="0">
                        <a:latin typeface="Calibri"/>
                        <a:ea typeface="Calibri"/>
                        <a:cs typeface="Times New Roman"/>
                      </a:endParaRPr>
                    </a:p>
                    <a:p>
                      <a:pPr marL="0" marR="0">
                        <a:lnSpc>
                          <a:spcPct val="115000"/>
                        </a:lnSpc>
                        <a:spcBef>
                          <a:spcPts val="0"/>
                        </a:spcBef>
                        <a:spcAft>
                          <a:spcPts val="0"/>
                        </a:spcAft>
                      </a:pPr>
                      <a:r>
                        <a:rPr lang="en-US" sz="1400" dirty="0">
                          <a:latin typeface="Calibri"/>
                          <a:ea typeface="Calibri"/>
                          <a:cs typeface="Times New Roman"/>
                        </a:rPr>
                        <a:t>3454 Census Surveys and Statistics</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dirty="0">
                          <a:latin typeface="Calibri"/>
                          <a:ea typeface="Calibri"/>
                          <a:cs typeface="Times New Roman"/>
                        </a:rPr>
                        <a:t>41</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ROAD CONSTRUCTION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3054</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42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RURAL DEVELOPMENT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smtClean="0">
                          <a:latin typeface="Calibri"/>
                          <a:ea typeface="Calibri"/>
                          <a:cs typeface="Times New Roman"/>
                        </a:rPr>
                        <a:t>2216, </a:t>
                      </a:r>
                      <a:r>
                        <a:rPr lang="en-US" sz="1400" dirty="0" err="1" smtClean="0">
                          <a:latin typeface="Calibri"/>
                          <a:ea typeface="Calibri"/>
                          <a:cs typeface="Times New Roman"/>
                        </a:rPr>
                        <a:t>mukky</a:t>
                      </a:r>
                      <a:r>
                        <a:rPr lang="en-US" sz="1400" dirty="0" smtClean="0">
                          <a:latin typeface="Calibri"/>
                          <a:ea typeface="Calibri"/>
                          <a:cs typeface="Times New Roman"/>
                        </a:rPr>
                        <a:t> </a:t>
                      </a:r>
                      <a:r>
                        <a:rPr lang="en-US" sz="1400" dirty="0" err="1" smtClean="0">
                          <a:latin typeface="Calibri"/>
                          <a:ea typeface="Calibri"/>
                          <a:cs typeface="Times New Roman"/>
                        </a:rPr>
                        <a:t>mantri</a:t>
                      </a:r>
                      <a:r>
                        <a:rPr lang="en-US" sz="1400" dirty="0" smtClean="0">
                          <a:latin typeface="Calibri"/>
                          <a:ea typeface="Calibri"/>
                          <a:cs typeface="Times New Roman"/>
                        </a:rPr>
                        <a:t> </a:t>
                      </a:r>
                      <a:r>
                        <a:rPr lang="en-US" sz="1400" dirty="0" err="1" smtClean="0">
                          <a:latin typeface="Calibri"/>
                          <a:ea typeface="Calibri"/>
                          <a:cs typeface="Times New Roman"/>
                        </a:rPr>
                        <a:t>aawas</a:t>
                      </a:r>
                      <a:r>
                        <a:rPr lang="en-US" sz="1400" dirty="0" smtClean="0">
                          <a:latin typeface="Calibri"/>
                          <a:ea typeface="Calibri"/>
                          <a:cs typeface="Times New Roman"/>
                        </a:rPr>
                        <a:t> </a:t>
                      </a:r>
                      <a:r>
                        <a:rPr lang="en-US" sz="1400" dirty="0" err="1" smtClean="0">
                          <a:latin typeface="Calibri"/>
                          <a:ea typeface="Calibri"/>
                          <a:cs typeface="Times New Roman"/>
                        </a:rPr>
                        <a:t>yojna</a:t>
                      </a:r>
                      <a:endParaRPr lang="en-US" sz="1400" dirty="0" smtClean="0">
                        <a:latin typeface="Calibri"/>
                        <a:ea typeface="Calibri"/>
                        <a:cs typeface="Times New Roman"/>
                      </a:endParaRPr>
                    </a:p>
                    <a:p>
                      <a:pPr marL="0" marR="0">
                        <a:lnSpc>
                          <a:spcPct val="115000"/>
                        </a:lnSpc>
                        <a:spcBef>
                          <a:spcPts val="0"/>
                        </a:spcBef>
                        <a:spcAft>
                          <a:spcPts val="0"/>
                        </a:spcAft>
                      </a:pPr>
                      <a:r>
                        <a:rPr lang="en-US" sz="1400" dirty="0" smtClean="0">
                          <a:latin typeface="Calibri"/>
                          <a:ea typeface="Calibri"/>
                          <a:cs typeface="Times New Roman"/>
                        </a:rPr>
                        <a:t>2515bihar </a:t>
                      </a:r>
                      <a:r>
                        <a:rPr lang="en-US" sz="1400" dirty="0" err="1" smtClean="0">
                          <a:latin typeface="Calibri"/>
                          <a:ea typeface="Calibri"/>
                          <a:cs typeface="Times New Roman"/>
                        </a:rPr>
                        <a:t>gramin</a:t>
                      </a:r>
                      <a:r>
                        <a:rPr lang="en-US" sz="1400" dirty="0" smtClean="0">
                          <a:latin typeface="Calibri"/>
                          <a:ea typeface="Calibri"/>
                          <a:cs typeface="Times New Roman"/>
                        </a:rPr>
                        <a:t> </a:t>
                      </a:r>
                      <a:r>
                        <a:rPr lang="en-US" sz="1400" dirty="0" err="1" smtClean="0">
                          <a:latin typeface="Calibri"/>
                          <a:ea typeface="Calibri"/>
                          <a:cs typeface="Times New Roman"/>
                        </a:rPr>
                        <a:t>vikash</a:t>
                      </a:r>
                      <a:r>
                        <a:rPr lang="en-US" sz="1400" dirty="0" smtClean="0">
                          <a:latin typeface="Calibri"/>
                          <a:ea typeface="Calibri"/>
                          <a:cs typeface="Times New Roman"/>
                        </a:rPr>
                        <a:t> training</a:t>
                      </a:r>
                      <a:endParaRPr lang="en-US" sz="1100" dirty="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43</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SCIENCE, TECHNOLOGY AND TECHNICAL EDUCATION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2203 Technical Education</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44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SCHEDULED CASTES &amp; SCHEDULED TRIBES WELFARE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2225</a:t>
                      </a:r>
                      <a:endParaRPr lang="en-US"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3195320"/>
        </p:xfrm>
        <a:graphic>
          <a:graphicData uri="http://schemas.openxmlformats.org/drawingml/2006/table">
            <a:tbl>
              <a:tblPr firstRow="1" bandRow="1">
                <a:tableStyleId>{5C22544A-7EE6-4342-B048-85BDC9FD1C3A}</a:tableStyleId>
              </a:tblPr>
              <a:tblGrid>
                <a:gridCol w="1114404"/>
                <a:gridCol w="3357586"/>
                <a:gridCol w="3757610"/>
              </a:tblGrid>
              <a:tr h="370840">
                <a:tc>
                  <a:txBody>
                    <a:bodyPr/>
                    <a:lstStyle/>
                    <a:p>
                      <a:pPr marL="0" marR="0">
                        <a:lnSpc>
                          <a:spcPct val="115000"/>
                        </a:lnSpc>
                        <a:spcBef>
                          <a:spcPts val="0"/>
                        </a:spcBef>
                        <a:spcAft>
                          <a:spcPts val="0"/>
                        </a:spcAft>
                      </a:pPr>
                      <a:r>
                        <a:rPr lang="en-US" sz="1400" dirty="0">
                          <a:latin typeface="Calibri"/>
                          <a:ea typeface="Calibri"/>
                          <a:cs typeface="Times New Roman"/>
                        </a:rPr>
                        <a:t>45</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SUGAR INDUSTRIES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2401 Crop Husbandry</a:t>
                      </a:r>
                      <a:endParaRPr lang="en-US" sz="1100">
                        <a:latin typeface="Calibri"/>
                        <a:ea typeface="Calibri"/>
                        <a:cs typeface="Times New Roman"/>
                      </a:endParaRPr>
                    </a:p>
                    <a:p>
                      <a:pPr marL="0" marR="0">
                        <a:lnSpc>
                          <a:spcPct val="115000"/>
                        </a:lnSpc>
                        <a:spcBef>
                          <a:spcPts val="0"/>
                        </a:spcBef>
                        <a:spcAft>
                          <a:spcPts val="0"/>
                        </a:spcAft>
                      </a:pPr>
                      <a:r>
                        <a:rPr lang="en-US" sz="1400">
                          <a:latin typeface="Calibri"/>
                          <a:ea typeface="Calibri"/>
                          <a:cs typeface="Times New Roman"/>
                        </a:rPr>
                        <a:t> 2852 Industries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46</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TOURISM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3452 Tourism</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47</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TRANSPORT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2041 Taxes on Vehicles 2052 Secretariat-General Services 2235 Social Security and Welfare 3055 Road Transport 3075 Other Transport Services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48</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URBAN DEVELOPMENT AND HOUSING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2217 Urban Development</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49</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WATER RESOURCES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2700 Major Irrigation 2701 Medium Irrigation 2705 Command Area Development 2711 Flood Control and Drainage</a:t>
                      </a:r>
                      <a:endParaRPr lang="en-US" sz="1100" dirty="0">
                        <a:latin typeface="Calibri"/>
                        <a:ea typeface="Calibri"/>
                        <a:cs typeface="Times New Roman"/>
                      </a:endParaRPr>
                    </a:p>
                  </a:txBody>
                  <a:tcPr marL="68580" marR="68580" marT="0" marB="0"/>
                </a:tc>
              </a:tr>
              <a:tr h="370840">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2093976"/>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pPr marL="0" marR="0">
                        <a:lnSpc>
                          <a:spcPct val="115000"/>
                        </a:lnSpc>
                        <a:spcBef>
                          <a:spcPts val="0"/>
                        </a:spcBef>
                        <a:spcAft>
                          <a:spcPts val="0"/>
                        </a:spcAft>
                      </a:pPr>
                      <a:r>
                        <a:rPr lang="en-US" sz="1400" dirty="0">
                          <a:latin typeface="Calibri"/>
                          <a:ea typeface="Calibri"/>
                          <a:cs typeface="Times New Roman"/>
                        </a:rPr>
                        <a:t>50</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 MINOR WATER RESOURCES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2702</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51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SOCIAL WELFARE DEPARTMENT</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2235 Social Security and Welfare 2236 Nutrition</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400">
                          <a:latin typeface="Calibri"/>
                          <a:ea typeface="Calibri"/>
                          <a:cs typeface="Times New Roman"/>
                        </a:rPr>
                        <a:t>52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latin typeface="Calibri"/>
                          <a:ea typeface="Calibri"/>
                          <a:cs typeface="Times New Roman"/>
                        </a:rPr>
                        <a:t>DEPARTMENT OF SPORTS</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latin typeface="Calibri"/>
                          <a:ea typeface="Calibri"/>
                          <a:cs typeface="Times New Roman"/>
                        </a:rPr>
                        <a:t>2204 Sports and Youth Services</a:t>
                      </a:r>
                      <a:endParaRPr lang="en-US" sz="1100" dirty="0">
                        <a:latin typeface="Calibri"/>
                        <a:ea typeface="Calibri"/>
                        <a:cs typeface="Times New Roman"/>
                      </a:endParaRPr>
                    </a:p>
                  </a:txBody>
                  <a:tcPr marL="68580" marR="68580" marT="0" marB="0"/>
                </a:tc>
              </a:tr>
              <a:tr h="370840">
                <a:tc>
                  <a:txBody>
                    <a:bodyPr/>
                    <a:lstStyle/>
                    <a:p>
                      <a:endParaRPr lang="en-US"/>
                    </a:p>
                  </a:txBody>
                  <a:tcPr/>
                </a:tc>
                <a:tc>
                  <a:txBody>
                    <a:bodyPr/>
                    <a:lstStyle/>
                    <a:p>
                      <a:endParaRPr lang="en-US"/>
                    </a:p>
                  </a:txBody>
                  <a:tcPr/>
                </a:tc>
                <a:tc>
                  <a:txBody>
                    <a:bodyPr/>
                    <a:lstStyle/>
                    <a:p>
                      <a:endParaRPr lang="en-US"/>
                    </a:p>
                  </a:txBody>
                  <a:tcPr/>
                </a:tc>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Bill Code  -19 digit</a:t>
            </a:r>
          </a:p>
          <a:p>
            <a:r>
              <a:rPr lang="en-US" dirty="0" smtClean="0"/>
              <a:t>1.  Demand No. (Grant No.) -2digit ( 01,20,21 etc.) </a:t>
            </a:r>
          </a:p>
          <a:p>
            <a:r>
              <a:rPr lang="en-US" dirty="0" smtClean="0"/>
              <a:t>2.Major Head- 4digit  (2401Agri. , 2210 Health )</a:t>
            </a:r>
          </a:p>
          <a:p>
            <a:r>
              <a:rPr lang="en-US" dirty="0" smtClean="0"/>
              <a:t>3. Sub Major head- 2 digit (00,01,02)</a:t>
            </a:r>
          </a:p>
          <a:p>
            <a:r>
              <a:rPr lang="en-US" dirty="0" smtClean="0"/>
              <a:t>4.Minor Head - 3 digit (001,101,102)</a:t>
            </a:r>
          </a:p>
          <a:p>
            <a:r>
              <a:rPr lang="en-US" dirty="0" smtClean="0"/>
              <a:t>5. Sub Head – 4digit ( 0001, 0101 )</a:t>
            </a:r>
          </a:p>
          <a:p>
            <a:r>
              <a:rPr lang="en-US" dirty="0" smtClean="0"/>
              <a:t>6 . Detailed head- 2 digit (01 pay,04 pension,13  O E)</a:t>
            </a:r>
          </a:p>
          <a:p>
            <a:r>
              <a:rPr lang="en-US" dirty="0" smtClean="0"/>
              <a:t>7 .subject head – 2 digit( 01,02,06 etc )</a:t>
            </a:r>
          </a:p>
          <a:p>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 1-5</a:t>
            </a:r>
          </a:p>
          <a:p>
            <a:r>
              <a:rPr lang="en-US" dirty="0" smtClean="0"/>
              <a:t>12 .2054.00.097.0001.01.05  Treasury establishment</a:t>
            </a:r>
          </a:p>
          <a:p>
            <a:r>
              <a:rPr lang="en-US" dirty="0" smtClean="0"/>
              <a:t>12 .2052.00.090.0008.01.05  Finance  department</a:t>
            </a:r>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Information  collected for budget   1-14</a:t>
            </a:r>
          </a:p>
          <a:p>
            <a:r>
              <a:rPr lang="en-US" dirty="0" smtClean="0"/>
              <a:t>1.Estimate of receipt</a:t>
            </a:r>
          </a:p>
          <a:p>
            <a:r>
              <a:rPr lang="en-US" dirty="0" smtClean="0"/>
              <a:t>Department </a:t>
            </a:r>
          </a:p>
          <a:p>
            <a:r>
              <a:rPr lang="en-US" dirty="0" smtClean="0"/>
              <a:t>Major head</a:t>
            </a:r>
          </a:p>
          <a:p>
            <a:r>
              <a:rPr lang="en-US" dirty="0" smtClean="0"/>
              <a:t>Sub </a:t>
            </a:r>
            <a:r>
              <a:rPr lang="en-US" dirty="0" err="1" smtClean="0"/>
              <a:t>majour</a:t>
            </a:r>
            <a:r>
              <a:rPr lang="en-US" dirty="0" smtClean="0"/>
              <a:t> head </a:t>
            </a:r>
          </a:p>
          <a:p>
            <a:r>
              <a:rPr lang="en-US" dirty="0" smtClean="0"/>
              <a:t>Minor head </a:t>
            </a:r>
          </a:p>
          <a:p>
            <a:r>
              <a:rPr lang="en-US" dirty="0" smtClean="0"/>
              <a:t>Sub head </a:t>
            </a:r>
          </a:p>
          <a:p>
            <a:r>
              <a:rPr lang="en-US" dirty="0" smtClean="0"/>
              <a:t>Object head code</a:t>
            </a:r>
          </a:p>
          <a:p>
            <a:r>
              <a:rPr lang="en-US" dirty="0" smtClean="0"/>
              <a:t>Object code description</a:t>
            </a:r>
          </a:p>
          <a:p>
            <a:endParaRPr lang="en-US" dirty="0" smtClean="0"/>
          </a:p>
          <a:p>
            <a:endParaRPr lang="en-US" dirty="0" smtClean="0"/>
          </a:p>
          <a:p>
            <a:endParaRPr lang="en-US" dirty="0" smtClean="0"/>
          </a:p>
          <a:p>
            <a:endParaRPr 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935163"/>
          <a:ext cx="8229600" cy="29667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t>Detail</a:t>
                      </a:r>
                      <a:r>
                        <a:rPr lang="en-US" baseline="0" dirty="0" smtClean="0"/>
                        <a:t> </a:t>
                      </a:r>
                      <a:r>
                        <a:rPr lang="en-US" dirty="0" smtClean="0"/>
                        <a:t>Head</a:t>
                      </a:r>
                      <a:endParaRPr lang="en-US" dirty="0"/>
                    </a:p>
                  </a:txBody>
                  <a:tcPr/>
                </a:tc>
                <a:tc>
                  <a:txBody>
                    <a:bodyPr/>
                    <a:lstStyle/>
                    <a:p>
                      <a:r>
                        <a:rPr lang="en-US" dirty="0" smtClean="0"/>
                        <a:t>Object  Head</a:t>
                      </a:r>
                      <a:endParaRPr lang="en-US" dirty="0"/>
                    </a:p>
                  </a:txBody>
                  <a:tcPr/>
                </a:tc>
                <a:tc>
                  <a:txBody>
                    <a:bodyPr/>
                    <a:lstStyle/>
                    <a:p>
                      <a:r>
                        <a:rPr lang="en-US" dirty="0" smtClean="0"/>
                        <a:t> object  name</a:t>
                      </a:r>
                      <a:endParaRPr lang="en-US" dirty="0"/>
                    </a:p>
                  </a:txBody>
                  <a:tcPr/>
                </a:tc>
              </a:tr>
              <a:tr h="370840">
                <a:tc>
                  <a:txBody>
                    <a:bodyPr/>
                    <a:lstStyle/>
                    <a:p>
                      <a:r>
                        <a:rPr lang="en-US" dirty="0" smtClean="0"/>
                        <a:t>01 pay</a:t>
                      </a:r>
                      <a:endParaRPr lang="en-US" dirty="0"/>
                    </a:p>
                  </a:txBody>
                  <a:tcPr/>
                </a:tc>
                <a:tc>
                  <a:txBody>
                    <a:bodyPr/>
                    <a:lstStyle/>
                    <a:p>
                      <a:r>
                        <a:rPr lang="en-US" dirty="0" smtClean="0"/>
                        <a:t>01</a:t>
                      </a:r>
                      <a:endParaRPr lang="en-US" dirty="0"/>
                    </a:p>
                  </a:txBody>
                  <a:tcPr/>
                </a:tc>
                <a:tc>
                  <a:txBody>
                    <a:bodyPr/>
                    <a:lstStyle/>
                    <a:p>
                      <a:r>
                        <a:rPr lang="en-US" dirty="0" smtClean="0"/>
                        <a:t>pay</a:t>
                      </a:r>
                      <a:endParaRPr lang="en-US" dirty="0"/>
                    </a:p>
                  </a:txBody>
                  <a:tcPr/>
                </a:tc>
              </a:tr>
              <a:tr h="370840">
                <a:tc>
                  <a:txBody>
                    <a:bodyPr/>
                    <a:lstStyle/>
                    <a:p>
                      <a:endParaRPr lang="en-US"/>
                    </a:p>
                  </a:txBody>
                  <a:tcPr/>
                </a:tc>
                <a:tc>
                  <a:txBody>
                    <a:bodyPr/>
                    <a:lstStyle/>
                    <a:p>
                      <a:r>
                        <a:rPr lang="en-US" dirty="0" smtClean="0"/>
                        <a:t>02</a:t>
                      </a:r>
                      <a:endParaRPr lang="en-US" dirty="0"/>
                    </a:p>
                  </a:txBody>
                  <a:tcPr/>
                </a:tc>
                <a:tc>
                  <a:txBody>
                    <a:bodyPr/>
                    <a:lstStyle/>
                    <a:p>
                      <a:r>
                        <a:rPr lang="en-US" dirty="0" err="1" smtClean="0"/>
                        <a:t>Spl</a:t>
                      </a:r>
                      <a:r>
                        <a:rPr lang="en-US" dirty="0" smtClean="0"/>
                        <a:t>. pay</a:t>
                      </a:r>
                      <a:endParaRPr lang="en-US" dirty="0"/>
                    </a:p>
                  </a:txBody>
                  <a:tcPr/>
                </a:tc>
              </a:tr>
              <a:tr h="370840">
                <a:tc>
                  <a:txBody>
                    <a:bodyPr/>
                    <a:lstStyle/>
                    <a:p>
                      <a:endParaRPr lang="en-US"/>
                    </a:p>
                  </a:txBody>
                  <a:tcPr/>
                </a:tc>
                <a:tc>
                  <a:txBody>
                    <a:bodyPr/>
                    <a:lstStyle/>
                    <a:p>
                      <a:r>
                        <a:rPr lang="en-US" dirty="0" smtClean="0"/>
                        <a:t>03</a:t>
                      </a:r>
                      <a:endParaRPr lang="en-US" dirty="0"/>
                    </a:p>
                  </a:txBody>
                  <a:tcPr/>
                </a:tc>
                <a:tc>
                  <a:txBody>
                    <a:bodyPr/>
                    <a:lstStyle/>
                    <a:p>
                      <a:r>
                        <a:rPr lang="en-US" dirty="0" smtClean="0"/>
                        <a:t>DA</a:t>
                      </a:r>
                      <a:endParaRPr lang="en-US" dirty="0"/>
                    </a:p>
                  </a:txBody>
                  <a:tcPr/>
                </a:tc>
              </a:tr>
              <a:tr h="370840">
                <a:tc>
                  <a:txBody>
                    <a:bodyPr/>
                    <a:lstStyle/>
                    <a:p>
                      <a:endParaRPr lang="en-US"/>
                    </a:p>
                  </a:txBody>
                  <a:tcPr/>
                </a:tc>
                <a:tc>
                  <a:txBody>
                    <a:bodyPr/>
                    <a:lstStyle/>
                    <a:p>
                      <a:r>
                        <a:rPr lang="en-US" dirty="0" smtClean="0"/>
                        <a:t>04</a:t>
                      </a:r>
                      <a:endParaRPr lang="en-US" dirty="0"/>
                    </a:p>
                  </a:txBody>
                  <a:tcPr/>
                </a:tc>
                <a:tc>
                  <a:txBody>
                    <a:bodyPr/>
                    <a:lstStyle/>
                    <a:p>
                      <a:r>
                        <a:rPr lang="en-US" dirty="0" smtClean="0"/>
                        <a:t>HR</a:t>
                      </a:r>
                      <a:r>
                        <a:rPr lang="en-US" baseline="0" dirty="0" smtClean="0"/>
                        <a:t> A</a:t>
                      </a:r>
                      <a:endParaRPr lang="en-US" dirty="0"/>
                    </a:p>
                  </a:txBody>
                  <a:tcPr/>
                </a:tc>
              </a:tr>
              <a:tr h="370840">
                <a:tc>
                  <a:txBody>
                    <a:bodyPr/>
                    <a:lstStyle/>
                    <a:p>
                      <a:endParaRPr lang="en-US"/>
                    </a:p>
                  </a:txBody>
                  <a:tcPr/>
                </a:tc>
                <a:tc>
                  <a:txBody>
                    <a:bodyPr/>
                    <a:lstStyle/>
                    <a:p>
                      <a:r>
                        <a:rPr lang="en-US" dirty="0" smtClean="0"/>
                        <a:t>05</a:t>
                      </a:r>
                      <a:endParaRPr lang="en-US" dirty="0"/>
                    </a:p>
                  </a:txBody>
                  <a:tcPr/>
                </a:tc>
                <a:tc>
                  <a:txBody>
                    <a:bodyPr/>
                    <a:lstStyle/>
                    <a:p>
                      <a:r>
                        <a:rPr lang="en-US" dirty="0" smtClean="0"/>
                        <a:t>Transport allowances</a:t>
                      </a:r>
                      <a:endParaRPr lang="en-US" dirty="0"/>
                    </a:p>
                  </a:txBody>
                  <a:tcPr/>
                </a:tc>
              </a:tr>
              <a:tr h="370840">
                <a:tc>
                  <a:txBody>
                    <a:bodyPr/>
                    <a:lstStyle/>
                    <a:p>
                      <a:endParaRPr lang="en-US"/>
                    </a:p>
                  </a:txBody>
                  <a:tcPr/>
                </a:tc>
                <a:tc>
                  <a:txBody>
                    <a:bodyPr/>
                    <a:lstStyle/>
                    <a:p>
                      <a:r>
                        <a:rPr lang="en-US" dirty="0" smtClean="0"/>
                        <a:t>06</a:t>
                      </a:r>
                      <a:endParaRPr lang="en-US" dirty="0"/>
                    </a:p>
                  </a:txBody>
                  <a:tcPr/>
                </a:tc>
                <a:tc>
                  <a:txBody>
                    <a:bodyPr/>
                    <a:lstStyle/>
                    <a:p>
                      <a:r>
                        <a:rPr lang="en-US" dirty="0" smtClean="0"/>
                        <a:t>Medical allowances</a:t>
                      </a:r>
                      <a:endParaRPr lang="en-US" dirty="0"/>
                    </a:p>
                  </a:txBody>
                  <a:tcPr/>
                </a:tc>
              </a:tr>
              <a:tr h="370840">
                <a:tc>
                  <a:txBody>
                    <a:bodyPr/>
                    <a:lstStyle/>
                    <a:p>
                      <a:endParaRPr lang="en-US"/>
                    </a:p>
                  </a:txBody>
                  <a:tcPr/>
                </a:tc>
                <a:tc>
                  <a:txBody>
                    <a:bodyPr/>
                    <a:lstStyle/>
                    <a:p>
                      <a:r>
                        <a:rPr lang="en-US" dirty="0" smtClean="0"/>
                        <a:t>07</a:t>
                      </a:r>
                      <a:endParaRPr lang="en-US" dirty="0"/>
                    </a:p>
                  </a:txBody>
                  <a:tcPr/>
                </a:tc>
                <a:tc>
                  <a:txBody>
                    <a:bodyPr/>
                    <a:lstStyle/>
                    <a:p>
                      <a:r>
                        <a:rPr lang="en-US" dirty="0" smtClean="0"/>
                        <a:t>Other allowances</a:t>
                      </a:r>
                      <a:endParaRPr lang="en-US" dirty="0"/>
                    </a:p>
                  </a:txBody>
                  <a:tcPr/>
                </a:tc>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Actual  preceding 3 years</a:t>
            </a:r>
          </a:p>
          <a:p>
            <a:r>
              <a:rPr lang="en-US" dirty="0" smtClean="0">
                <a:solidFill>
                  <a:srgbClr val="FF0000"/>
                </a:solidFill>
              </a:rPr>
              <a:t>B E  Current year</a:t>
            </a:r>
          </a:p>
          <a:p>
            <a:r>
              <a:rPr lang="en-US" dirty="0" smtClean="0"/>
              <a:t>Proposed by  field office</a:t>
            </a:r>
          </a:p>
          <a:p>
            <a:r>
              <a:rPr lang="en-US" dirty="0" smtClean="0"/>
              <a:t>Revised by Administrative Department</a:t>
            </a:r>
          </a:p>
          <a:p>
            <a:r>
              <a:rPr lang="en-US" dirty="0" smtClean="0">
                <a:solidFill>
                  <a:srgbClr val="FF0000"/>
                </a:solidFill>
              </a:rPr>
              <a:t>B E Ensuing year</a:t>
            </a:r>
          </a:p>
          <a:p>
            <a:r>
              <a:rPr lang="en-US" dirty="0" smtClean="0"/>
              <a:t>Proposed by  field office</a:t>
            </a:r>
          </a:p>
          <a:p>
            <a:r>
              <a:rPr lang="en-US" dirty="0" smtClean="0"/>
              <a:t>Revised by Administrative Department</a:t>
            </a:r>
          </a:p>
          <a:p>
            <a:endParaRPr lang="en-US"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srcRect/>
          <a:stretch>
            <a:fillRect/>
          </a:stretch>
        </p:blipFill>
        <p:spPr bwMode="auto">
          <a:xfrm>
            <a:off x="1336675" y="-357214"/>
            <a:ext cx="6470650" cy="12560300"/>
          </a:xfrm>
          <a:prstGeom prst="rect">
            <a:avLst/>
          </a:prstGeom>
          <a:noFill/>
          <a:ln w="9525">
            <a:noFill/>
            <a:miter lim="800000"/>
            <a:headEnd/>
            <a:tailEnd/>
          </a:ln>
          <a:effec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Annexure IV (Rule 35 (E)Budget year -2025-26 </a:t>
            </a:r>
          </a:p>
          <a:p>
            <a:r>
              <a:rPr lang="en-US" dirty="0" smtClean="0"/>
              <a:t>Statement of expenditure  proposal for budget discussion  (Annual scheme &amp; Establishment and committed)</a:t>
            </a:r>
          </a:p>
          <a:p>
            <a:r>
              <a:rPr lang="en-US" dirty="0" smtClean="0"/>
              <a:t>Department</a:t>
            </a:r>
          </a:p>
          <a:p>
            <a:r>
              <a:rPr lang="en-US" dirty="0" smtClean="0"/>
              <a:t>Major Head     Sub-major Head</a:t>
            </a:r>
          </a:p>
          <a:p>
            <a:r>
              <a:rPr lang="en-US" dirty="0" smtClean="0"/>
              <a:t>Minor Head      Sub Head   (in Rs)</a:t>
            </a:r>
            <a:endParaRPr lang="en-US"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nvPr>
        </p:nvGraphicFramePr>
        <p:xfrm>
          <a:off x="457200" y="1935163"/>
          <a:ext cx="8229599" cy="787908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70840">
                <a:tc>
                  <a:txBody>
                    <a:bodyPr/>
                    <a:lstStyle/>
                    <a:p>
                      <a:r>
                        <a:rPr lang="en-US" dirty="0" smtClean="0"/>
                        <a:t>Object head</a:t>
                      </a:r>
                      <a:endParaRPr lang="en-US" dirty="0"/>
                    </a:p>
                  </a:txBody>
                  <a:tcPr/>
                </a:tc>
                <a:tc>
                  <a:txBody>
                    <a:bodyPr/>
                    <a:lstStyle/>
                    <a:p>
                      <a:r>
                        <a:rPr lang="en-US" dirty="0" smtClean="0"/>
                        <a:t>Object  code description</a:t>
                      </a:r>
                      <a:endParaRPr lang="en-US" dirty="0"/>
                    </a:p>
                  </a:txBody>
                  <a:tcPr/>
                </a:tc>
                <a:tc>
                  <a:txBody>
                    <a:bodyPr/>
                    <a:lstStyle/>
                    <a:p>
                      <a:r>
                        <a:rPr lang="en-US" dirty="0" smtClean="0"/>
                        <a:t>Actual preceding 3 years</a:t>
                      </a:r>
                      <a:endParaRPr lang="en-US" dirty="0"/>
                    </a:p>
                  </a:txBody>
                  <a:tcPr/>
                </a:tc>
                <a:tc>
                  <a:txBody>
                    <a:bodyPr/>
                    <a:lstStyle/>
                    <a:p>
                      <a:r>
                        <a:rPr lang="en-US" dirty="0" smtClean="0"/>
                        <a:t>BE Current year</a:t>
                      </a:r>
                      <a:endParaRPr lang="en-US" dirty="0"/>
                    </a:p>
                  </a:txBody>
                  <a:tcPr/>
                </a:tc>
                <a:tc>
                  <a:txBody>
                    <a:bodyPr/>
                    <a:lstStyle/>
                    <a:p>
                      <a:r>
                        <a:rPr lang="en-US" dirty="0" smtClean="0"/>
                        <a:t>  Actual up to 6 month of preceding </a:t>
                      </a:r>
                      <a:r>
                        <a:rPr lang="en-US" dirty="0" err="1" smtClean="0"/>
                        <a:t>yearr</a:t>
                      </a:r>
                      <a:r>
                        <a:rPr lang="en-US" dirty="0" smtClean="0"/>
                        <a:t>/Current year </a:t>
                      </a:r>
                      <a:endParaRPr lang="en-US" dirty="0"/>
                    </a:p>
                  </a:txBody>
                  <a:tcPr/>
                </a:tc>
                <a:tc>
                  <a:txBody>
                    <a:bodyPr/>
                    <a:lstStyle/>
                    <a:p>
                      <a:r>
                        <a:rPr lang="en-US" dirty="0" smtClean="0"/>
                        <a:t>RE current year </a:t>
                      </a:r>
                    </a:p>
                    <a:p>
                      <a:r>
                        <a:rPr lang="en-US" dirty="0" smtClean="0"/>
                        <a:t>Proposed by controlling  officer/ Revised by  Administrative Dept.</a:t>
                      </a:r>
                      <a:endParaRPr lang="en-US" dirty="0"/>
                    </a:p>
                  </a:txBody>
                  <a:tcPr/>
                </a:tc>
                <a:tc>
                  <a:txBody>
                    <a:bodyPr/>
                    <a:lstStyle/>
                    <a:p>
                      <a:r>
                        <a:rPr lang="en-US" dirty="0" smtClean="0"/>
                        <a:t>BE Ensuing</a:t>
                      </a:r>
                      <a:r>
                        <a:rPr lang="en-US" baseline="0" dirty="0" smtClean="0"/>
                        <a:t> </a:t>
                      </a:r>
                      <a:r>
                        <a:rPr lang="en-US" dirty="0" smtClean="0"/>
                        <a:t>year </a:t>
                      </a:r>
                    </a:p>
                    <a:p>
                      <a:r>
                        <a:rPr lang="en-US" dirty="0" smtClean="0"/>
                        <a:t>Proposed by controlling  officer/ Revised by  Administrative Dept.</a:t>
                      </a:r>
                      <a:endParaRPr lang="en-US" dirty="0"/>
                    </a:p>
                  </a:txBody>
                  <a:tcPr/>
                </a:tc>
              </a:tr>
              <a:tr h="370840">
                <a:tc>
                  <a:txBody>
                    <a:bodyPr/>
                    <a:lstStyle/>
                    <a:p>
                      <a:endParaRPr lang="en-US" dirty="0"/>
                    </a:p>
                  </a:txBody>
                  <a:tcPr/>
                </a:tc>
                <a:tc>
                  <a:txBody>
                    <a:bodyPr/>
                    <a:lstStyle/>
                    <a:p>
                      <a:r>
                        <a:rPr lang="en-US" dirty="0" smtClean="0"/>
                        <a:t>a. Pay of officer/employees </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r>
              <a:tr h="370840">
                <a:tc>
                  <a:txBody>
                    <a:bodyPr/>
                    <a:lstStyle/>
                    <a:p>
                      <a:r>
                        <a:rPr lang="en-US" dirty="0" smtClean="0"/>
                        <a:t>0101</a:t>
                      </a:r>
                      <a:endParaRPr lang="en-US" dirty="0"/>
                    </a:p>
                  </a:txBody>
                  <a:tcPr/>
                </a:tc>
                <a:tc>
                  <a:txBody>
                    <a:bodyPr/>
                    <a:lstStyle/>
                    <a:p>
                      <a:r>
                        <a:rPr lang="en-US" dirty="0" smtClean="0"/>
                        <a:t>Pay</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endParaRPr lang="en-US" dirty="0"/>
                    </a:p>
                  </a:txBody>
                  <a:tcPr/>
                </a:tc>
                <a:tc>
                  <a:txBody>
                    <a:bodyPr/>
                    <a:lstStyle/>
                    <a:p>
                      <a:r>
                        <a:rPr lang="en-US" dirty="0" smtClean="0"/>
                        <a:t>Other</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r>
                        <a:rPr lang="en-US" dirty="0" smtClean="0"/>
                        <a:t>0501</a:t>
                      </a:r>
                      <a:endParaRPr lang="en-US" dirty="0"/>
                    </a:p>
                  </a:txBody>
                  <a:tcPr/>
                </a:tc>
                <a:tc>
                  <a:txBody>
                    <a:bodyPr/>
                    <a:lstStyle/>
                    <a:p>
                      <a:r>
                        <a:rPr lang="en-US" dirty="0" smtClean="0"/>
                        <a:t>Aw</a:t>
                      </a:r>
                    </a:p>
                    <a:p>
                      <a:r>
                        <a:rPr lang="en-US" dirty="0" err="1" smtClean="0"/>
                        <a:t>Ard</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r>
                        <a:rPr lang="en-US" dirty="0" smtClean="0"/>
                        <a:t>0601</a:t>
                      </a:r>
                      <a:endParaRPr lang="en-US" dirty="0"/>
                    </a:p>
                  </a:txBody>
                  <a:tcPr/>
                </a:tc>
                <a:tc>
                  <a:txBody>
                    <a:bodyPr/>
                    <a:lstStyle/>
                    <a:p>
                      <a:r>
                        <a:rPr lang="en-US" dirty="0" smtClean="0"/>
                        <a:t>Medical </a:t>
                      </a:r>
                      <a:r>
                        <a:rPr lang="en-US" dirty="0" err="1" smtClean="0"/>
                        <a:t>reimburshment</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1101</a:t>
                      </a:r>
                      <a:endParaRPr lang="en-US" dirty="0"/>
                    </a:p>
                  </a:txBody>
                  <a:tcPr/>
                </a:tc>
                <a:tc>
                  <a:txBody>
                    <a:bodyPr/>
                    <a:lstStyle/>
                    <a:p>
                      <a:r>
                        <a:rPr lang="en-US" dirty="0" smtClean="0"/>
                        <a:t>T A</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1301</a:t>
                      </a:r>
                      <a:endParaRPr lang="en-US" dirty="0"/>
                    </a:p>
                  </a:txBody>
                  <a:tcPr/>
                </a:tc>
                <a:tc>
                  <a:txBody>
                    <a:bodyPr/>
                    <a:lstStyle/>
                    <a:p>
                      <a:r>
                        <a:rPr lang="en-US" dirty="0" smtClean="0"/>
                        <a:t>Other expenses</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None/>
            </a:pPr>
            <a:r>
              <a:rPr lang="en-US" sz="5400" dirty="0">
                <a:solidFill>
                  <a:srgbClr val="0070C0"/>
                </a:solidFill>
              </a:rPr>
              <a:t>             </a:t>
            </a:r>
          </a:p>
          <a:p>
            <a:pPr>
              <a:buNone/>
            </a:pPr>
            <a:endParaRPr lang="en-US" sz="5400" dirty="0">
              <a:solidFill>
                <a:srgbClr val="0070C0"/>
              </a:solidFill>
            </a:endParaRPr>
          </a:p>
          <a:p>
            <a:pPr>
              <a:buNone/>
            </a:pPr>
            <a:r>
              <a:rPr lang="en-US" sz="5400" dirty="0">
                <a:solidFill>
                  <a:srgbClr val="0070C0"/>
                </a:solidFill>
              </a:rPr>
              <a:t>               THANKS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7209</TotalTime>
  <Words>4812</Words>
  <Application>Microsoft Office PowerPoint</Application>
  <PresentationFormat>On-screen Show (4:3)</PresentationFormat>
  <Paragraphs>1005</Paragraphs>
  <Slides>123</Slides>
  <Notes>3</Notes>
  <HiddenSlides>0</HiddenSlides>
  <MMClips>0</MMClips>
  <ScaleCrop>false</ScaleCrop>
  <HeadingPairs>
    <vt:vector size="4" baseType="variant">
      <vt:variant>
        <vt:lpstr>Theme</vt:lpstr>
      </vt:variant>
      <vt:variant>
        <vt:i4>1</vt:i4>
      </vt:variant>
      <vt:variant>
        <vt:lpstr>Slide Titles</vt:lpstr>
      </vt:variant>
      <vt:variant>
        <vt:i4>123</vt:i4>
      </vt:variant>
    </vt:vector>
  </HeadingPairs>
  <TitlesOfParts>
    <vt:vector size="124" baseType="lpstr">
      <vt:lpstr>Flow</vt:lpstr>
      <vt:lpstr>Slide 1</vt:lpstr>
      <vt:lpstr>                  Topic</vt:lpstr>
      <vt:lpstr> By  Binod kumar sinha Sr. Audit officer (Rtd.), Member IPAI Bihar chapter O/o AG (Audit) Bihar,Patna</vt:lpstr>
      <vt:lpstr>Rule 78 and 79 of BFR</vt:lpstr>
      <vt:lpstr>Slide 5</vt:lpstr>
      <vt:lpstr>                           बजट अवधारणाएँ </vt:lpstr>
      <vt:lpstr>Slide 7</vt:lpstr>
      <vt:lpstr>Slide 8</vt:lpstr>
      <vt:lpstr>Slide 9</vt:lpstr>
      <vt:lpstr>               Sector  </vt:lpstr>
      <vt:lpstr>Slide 11</vt:lpstr>
      <vt:lpstr>Slide 12</vt:lpstr>
      <vt:lpstr>बजट प्रक्रिया</vt:lpstr>
      <vt:lpstr>Slide 14</vt:lpstr>
      <vt:lpstr>Slide 15</vt:lpstr>
      <vt:lpstr>Head wise code</vt:lpstr>
      <vt:lpstr>Slide 17</vt:lpstr>
      <vt:lpstr>Slide 18</vt:lpstr>
      <vt:lpstr>Slide 19</vt:lpstr>
      <vt:lpstr>          बजट दस्तावेज़</vt:lpstr>
      <vt:lpstr>Slide 21</vt:lpstr>
      <vt:lpstr>Slide 22</vt:lpstr>
      <vt:lpstr>विशिष्ट बजट</vt:lpstr>
      <vt:lpstr>Slide 24</vt:lpstr>
      <vt:lpstr>Slide 25</vt:lpstr>
      <vt:lpstr>Slide 26</vt:lpstr>
      <vt:lpstr>Slide 27</vt:lpstr>
      <vt:lpstr>Slide 28</vt:lpstr>
      <vt:lpstr>Slide 29</vt:lpstr>
      <vt:lpstr>Slide 30</vt:lpstr>
      <vt:lpstr>Slide 31</vt:lpstr>
      <vt:lpstr>बजट बनाने की प्रक्रिया</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शून्य बजट </vt:lpstr>
      <vt:lpstr>आउटकम बजट</vt:lpstr>
      <vt:lpstr>Slide 51</vt:lpstr>
      <vt:lpstr>Slide 52</vt:lpstr>
      <vt:lpstr>Slide 53</vt:lpstr>
      <vt:lpstr>Slide 54</vt:lpstr>
      <vt:lpstr>Slide 55</vt:lpstr>
      <vt:lpstr>AUDIT OBJECTIONS </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Grant no 41</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  Classification of Budget</vt:lpstr>
      <vt:lpstr>       continued</vt:lpstr>
      <vt:lpstr>स्थापना और प्रतिबद्ध व्यय </vt:lpstr>
      <vt:lpstr>Slide 104</vt:lpstr>
      <vt:lpstr>Majur head</vt:lpstr>
      <vt:lpstr>       </vt:lpstr>
      <vt:lpstr>Slide 107</vt:lpstr>
      <vt:lpstr>Slide 108</vt:lpstr>
      <vt:lpstr>continued</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RAM NARESH THAKUR</dc:creator>
  <cp:lastModifiedBy>Bablu</cp:lastModifiedBy>
  <cp:revision>437</cp:revision>
  <cp:lastPrinted>2016-04-05T07:23:35Z</cp:lastPrinted>
  <dcterms:created xsi:type="dcterms:W3CDTF">2006-08-16T00:00:00Z</dcterms:created>
  <dcterms:modified xsi:type="dcterms:W3CDTF">2026-02-16T05:20:10Z</dcterms:modified>
</cp:coreProperties>
</file>